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84"/>
  </p:notesMasterIdLst>
  <p:sldIdLst>
    <p:sldId id="256" r:id="rId2"/>
    <p:sldId id="281" r:id="rId3"/>
    <p:sldId id="290" r:id="rId4"/>
    <p:sldId id="291" r:id="rId5"/>
    <p:sldId id="292" r:id="rId6"/>
    <p:sldId id="293" r:id="rId7"/>
    <p:sldId id="257" r:id="rId8"/>
    <p:sldId id="294" r:id="rId9"/>
    <p:sldId id="295" r:id="rId10"/>
    <p:sldId id="268" r:id="rId11"/>
    <p:sldId id="296" r:id="rId12"/>
    <p:sldId id="297" r:id="rId13"/>
    <p:sldId id="327" r:id="rId14"/>
    <p:sldId id="314" r:id="rId15"/>
    <p:sldId id="298" r:id="rId16"/>
    <p:sldId id="368" r:id="rId17"/>
    <p:sldId id="369" r:id="rId18"/>
    <p:sldId id="370" r:id="rId19"/>
    <p:sldId id="299" r:id="rId20"/>
    <p:sldId id="366" r:id="rId21"/>
    <p:sldId id="300" r:id="rId22"/>
    <p:sldId id="365" r:id="rId23"/>
    <p:sldId id="301" r:id="rId24"/>
    <p:sldId id="364" r:id="rId25"/>
    <p:sldId id="302" r:id="rId26"/>
    <p:sldId id="361" r:id="rId27"/>
    <p:sldId id="363" r:id="rId28"/>
    <p:sldId id="303" r:id="rId29"/>
    <p:sldId id="357" r:id="rId30"/>
    <p:sldId id="358" r:id="rId31"/>
    <p:sldId id="359" r:id="rId32"/>
    <p:sldId id="360" r:id="rId33"/>
    <p:sldId id="305" r:id="rId34"/>
    <p:sldId id="354" r:id="rId35"/>
    <p:sldId id="355" r:id="rId36"/>
    <p:sldId id="356" r:id="rId37"/>
    <p:sldId id="304" r:id="rId38"/>
    <p:sldId id="350" r:id="rId39"/>
    <p:sldId id="351" r:id="rId40"/>
    <p:sldId id="352" r:id="rId41"/>
    <p:sldId id="353" r:id="rId42"/>
    <p:sldId id="307" r:id="rId43"/>
    <p:sldId id="348" r:id="rId44"/>
    <p:sldId id="349" r:id="rId45"/>
    <p:sldId id="308" r:id="rId46"/>
    <p:sldId id="344" r:id="rId47"/>
    <p:sldId id="347" r:id="rId48"/>
    <p:sldId id="309" r:id="rId49"/>
    <p:sldId id="343" r:id="rId50"/>
    <p:sldId id="311" r:id="rId51"/>
    <p:sldId id="342" r:id="rId52"/>
    <p:sldId id="345" r:id="rId53"/>
    <p:sldId id="346" r:id="rId54"/>
    <p:sldId id="312" r:id="rId55"/>
    <p:sldId id="341" r:id="rId56"/>
    <p:sldId id="313" r:id="rId57"/>
    <p:sldId id="340" r:id="rId58"/>
    <p:sldId id="337" r:id="rId59"/>
    <p:sldId id="371" r:id="rId60"/>
    <p:sldId id="338" r:id="rId61"/>
    <p:sldId id="328" r:id="rId62"/>
    <p:sldId id="315" r:id="rId63"/>
    <p:sldId id="310" r:id="rId64"/>
    <p:sldId id="316" r:id="rId65"/>
    <p:sldId id="317" r:id="rId66"/>
    <p:sldId id="321" r:id="rId67"/>
    <p:sldId id="319" r:id="rId68"/>
    <p:sldId id="320" r:id="rId69"/>
    <p:sldId id="322" r:id="rId70"/>
    <p:sldId id="323" r:id="rId71"/>
    <p:sldId id="324" r:id="rId72"/>
    <p:sldId id="325" r:id="rId73"/>
    <p:sldId id="326" r:id="rId74"/>
    <p:sldId id="329" r:id="rId75"/>
    <p:sldId id="330" r:id="rId76"/>
    <p:sldId id="331" r:id="rId77"/>
    <p:sldId id="332" r:id="rId78"/>
    <p:sldId id="334" r:id="rId79"/>
    <p:sldId id="335" r:id="rId80"/>
    <p:sldId id="333" r:id="rId81"/>
    <p:sldId id="336" r:id="rId82"/>
    <p:sldId id="258" r:id="rId8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1840" autoAdjust="0"/>
  </p:normalViewPr>
  <p:slideViewPr>
    <p:cSldViewPr>
      <p:cViewPr>
        <p:scale>
          <a:sx n="85" d="100"/>
          <a:sy n="85" d="100"/>
        </p:scale>
        <p:origin x="-2000" y="-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notesMaster" Target="notesMasters/notesMaster1.xml"/><Relationship Id="rId85" Type="http://schemas.openxmlformats.org/officeDocument/2006/relationships/printerSettings" Target="printerSettings/printerSettings1.bin"/><Relationship Id="rId86" Type="http://schemas.openxmlformats.org/officeDocument/2006/relationships/presProps" Target="presProps.xml"/><Relationship Id="rId87" Type="http://schemas.openxmlformats.org/officeDocument/2006/relationships/viewProps" Target="viewProps.xml"/><Relationship Id="rId88" Type="http://schemas.openxmlformats.org/officeDocument/2006/relationships/theme" Target="theme/theme1.xml"/><Relationship Id="rId89"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4967BB7-E5E4-4181-B518-B806A006D64C}" type="datetimeFigureOut">
              <a:rPr lang="en-US" smtClean="0"/>
              <a:pPr/>
              <a:t>23/09/19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92E7FA8-032A-4617-AA6A-BF24194116FC}" type="slidenum">
              <a:rPr lang="en-US" smtClean="0"/>
              <a:pPr/>
              <a:t>‹#›</a:t>
            </a:fld>
            <a:endParaRPr lang="en-US"/>
          </a:p>
        </p:txBody>
      </p:sp>
    </p:spTree>
    <p:extLst>
      <p:ext uri="{BB962C8B-B14F-4D97-AF65-F5344CB8AC3E}">
        <p14:creationId xmlns:p14="http://schemas.microsoft.com/office/powerpoint/2010/main" val="17668787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17</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18</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20</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22</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24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26</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27</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29</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30</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31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PH" dirty="0" smtClean="0"/>
              <a:t>Open Source – Freely Available</a:t>
            </a:r>
            <a:r>
              <a:rPr lang="en-PH" baseline="0" dirty="0" smtClean="0"/>
              <a:t>. There are no royalties when you use the technology. In contrast some closed-source mobile technologies are windows phone, </a:t>
            </a:r>
            <a:r>
              <a:rPr lang="en-PH" baseline="0" dirty="0" err="1" smtClean="0"/>
              <a:t>iOS</a:t>
            </a:r>
            <a:endParaRPr lang="en-PH" baseline="0" dirty="0" smtClean="0"/>
          </a:p>
          <a:p>
            <a:r>
              <a:rPr lang="en-PH" baseline="0" dirty="0" smtClean="0"/>
              <a:t>Larger Developer and Community Reach</a:t>
            </a:r>
            <a:endParaRPr lang="en-US" dirty="0" smtClean="0"/>
          </a:p>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32</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34</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35</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36</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38</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39</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40</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41</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43</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44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PH" dirty="0" smtClean="0"/>
              <a:t>Open Source – Freely Available</a:t>
            </a:r>
            <a:r>
              <a:rPr lang="en-PH" baseline="0" dirty="0" smtClean="0"/>
              <a:t>. There are no royalties when you use the technology. In contrast some closed-source mobile technologies are windows phone, </a:t>
            </a:r>
            <a:r>
              <a:rPr lang="en-PH" baseline="0" dirty="0" err="1" smtClean="0"/>
              <a:t>iOS</a:t>
            </a:r>
            <a:endParaRPr lang="en-PH" baseline="0" dirty="0" smtClean="0"/>
          </a:p>
          <a:p>
            <a:r>
              <a:rPr lang="en-PH" baseline="0" dirty="0" smtClean="0"/>
              <a:t>Larger Developer and Community Reach</a:t>
            </a:r>
            <a:endParaRPr lang="en-US" dirty="0" smtClean="0"/>
          </a:p>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4</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46</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47</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49</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51</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52</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53</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55</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57</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63</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64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PH" dirty="0" smtClean="0"/>
              <a:t>Open Source – Freely Available</a:t>
            </a:r>
            <a:r>
              <a:rPr lang="en-PH" baseline="0" dirty="0" smtClean="0"/>
              <a:t>. There are no royalties when you use the technology. In contrast some closed-source mobile technologies are windows phone, </a:t>
            </a:r>
            <a:r>
              <a:rPr lang="en-PH" baseline="0" dirty="0" err="1" smtClean="0"/>
              <a:t>iOS</a:t>
            </a:r>
            <a:endParaRPr lang="en-PH" baseline="0" dirty="0" smtClean="0"/>
          </a:p>
          <a:p>
            <a:r>
              <a:rPr lang="en-PH" baseline="0" dirty="0" smtClean="0"/>
              <a:t>Larger Developer and Community Reach</a:t>
            </a:r>
            <a:endParaRPr lang="en-US" dirty="0" smtClean="0"/>
          </a:p>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5</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65</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Examples of libraries in this category include the application framework libraries in addition to those that facilitate user interface building, graphics drawing and database access. A summary of some key core Android libraries available to the Android developer is as follows −</a:t>
            </a:r>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66</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Examples of libraries in this category include the application framework libraries in addition to those that facilitate user interface building, graphics drawing and database access. A summary of some key core Android libraries available to the Android developer is as follows −</a:t>
            </a:r>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67</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68</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69</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70</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71</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72</a:t>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73</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75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PH" dirty="0" smtClean="0"/>
              <a:t>Discussion</a:t>
            </a:r>
            <a:r>
              <a:rPr lang="en-PH" baseline="0" dirty="0" smtClean="0"/>
              <a:t> Points:</a:t>
            </a:r>
          </a:p>
          <a:p>
            <a:r>
              <a:rPr lang="en-PH" baseline="0" dirty="0" smtClean="0"/>
              <a:t>1. Mobile - Kinds and examples of mobile devices</a:t>
            </a:r>
          </a:p>
          <a:p>
            <a:r>
              <a:rPr lang="en-PH" baseline="0" dirty="0" smtClean="0"/>
              <a:t>2. Mobile Applications – Categories and examples of mobile applications</a:t>
            </a:r>
          </a:p>
          <a:p>
            <a:r>
              <a:rPr lang="en-PH" baseline="0" dirty="0" smtClean="0"/>
              <a:t>	Purposes of each the categories</a:t>
            </a:r>
          </a:p>
          <a:p>
            <a:r>
              <a:rPr lang="en-PH" baseline="0" dirty="0" smtClean="0"/>
              <a:t>	Benefits of using mobile applications as opposed to a web or desktop application</a:t>
            </a:r>
          </a:p>
          <a:p>
            <a:r>
              <a:rPr lang="en-PH" baseline="0" dirty="0" smtClean="0"/>
              <a:t>3. Design Vs Development</a:t>
            </a:r>
            <a:r>
              <a:rPr lang="en-US" baseline="0" dirty="0" smtClean="0"/>
              <a:t>, difference and how it overlaps</a:t>
            </a:r>
            <a:endParaRPr lang="en-PH" baseline="0" dirty="0" smtClean="0"/>
          </a:p>
        </p:txBody>
      </p:sp>
      <p:sp>
        <p:nvSpPr>
          <p:cNvPr id="4" name="Slide Number Placeholder 3"/>
          <p:cNvSpPr>
            <a:spLocks noGrp="1"/>
          </p:cNvSpPr>
          <p:nvPr>
            <p:ph type="sldNum" sz="quarter" idx="10"/>
          </p:nvPr>
        </p:nvSpPr>
        <p:spPr/>
        <p:txBody>
          <a:bodyPr/>
          <a:lstStyle/>
          <a:p>
            <a:fld id="{992E7FA8-032A-4617-AA6A-BF24194116FC}" type="slidenum">
              <a:rPr lang="en-US" smtClean="0"/>
              <a:pPr/>
              <a:t>6</a:t>
            </a:fld>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76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PH" dirty="0" smtClean="0"/>
              <a:t>Discussion</a:t>
            </a:r>
            <a:r>
              <a:rPr lang="en-PH" baseline="0" dirty="0" smtClean="0"/>
              <a:t> Points:</a:t>
            </a:r>
          </a:p>
          <a:p>
            <a:r>
              <a:rPr lang="en-PH" baseline="0" dirty="0" smtClean="0"/>
              <a:t>1. Mobile - Kinds and examples of mobile devices</a:t>
            </a:r>
          </a:p>
          <a:p>
            <a:r>
              <a:rPr lang="en-PH" baseline="0" dirty="0" smtClean="0"/>
              <a:t>2. Mobile Applications – Categories and examples of mobile applications</a:t>
            </a:r>
          </a:p>
          <a:p>
            <a:r>
              <a:rPr lang="en-PH" baseline="0" dirty="0" smtClean="0"/>
              <a:t>	Purposes of each the categories</a:t>
            </a:r>
          </a:p>
          <a:p>
            <a:r>
              <a:rPr lang="en-PH" baseline="0" dirty="0" smtClean="0"/>
              <a:t>	Benefits of using mobile applications as opposed to a web or desktop application</a:t>
            </a:r>
          </a:p>
          <a:p>
            <a:r>
              <a:rPr lang="en-PH" baseline="0" dirty="0" smtClean="0"/>
              <a:t>3. Design Vs Development</a:t>
            </a:r>
            <a:r>
              <a:rPr lang="en-US" baseline="0" dirty="0" smtClean="0"/>
              <a:t>, difference and how it overlaps</a:t>
            </a:r>
            <a:endParaRPr lang="en-PH" baseline="0" dirty="0" smtClean="0"/>
          </a:p>
        </p:txBody>
      </p:sp>
      <p:sp>
        <p:nvSpPr>
          <p:cNvPr id="4" name="Slide Number Placeholder 3"/>
          <p:cNvSpPr>
            <a:spLocks noGrp="1"/>
          </p:cNvSpPr>
          <p:nvPr>
            <p:ph type="sldNum" sz="quarter" idx="10"/>
          </p:nvPr>
        </p:nvSpPr>
        <p:spPr/>
        <p:txBody>
          <a:bodyPr/>
          <a:lstStyle/>
          <a:p>
            <a:fld id="{992E7FA8-032A-4617-AA6A-BF24194116FC}"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PH" dirty="0" smtClean="0"/>
              <a:t>Discussion</a:t>
            </a:r>
            <a:r>
              <a:rPr lang="en-PH" baseline="0" dirty="0" smtClean="0"/>
              <a:t> Points:</a:t>
            </a:r>
          </a:p>
          <a:p>
            <a:r>
              <a:rPr lang="en-PH" baseline="0" dirty="0" smtClean="0"/>
              <a:t>1. Mobile - Kinds and examples of mobile devices</a:t>
            </a:r>
          </a:p>
          <a:p>
            <a:r>
              <a:rPr lang="en-PH" baseline="0" dirty="0" smtClean="0"/>
              <a:t>2. Mobile Applications – Categories and examples of mobile applications</a:t>
            </a:r>
          </a:p>
          <a:p>
            <a:r>
              <a:rPr lang="en-PH" baseline="0" dirty="0" smtClean="0"/>
              <a:t>	Purposes of each the categories</a:t>
            </a:r>
          </a:p>
          <a:p>
            <a:r>
              <a:rPr lang="en-PH" baseline="0" dirty="0" smtClean="0"/>
              <a:t>	Benefits of using mobile applications as opposed to a web or desktop application</a:t>
            </a:r>
          </a:p>
          <a:p>
            <a:r>
              <a:rPr lang="en-PH" baseline="0" dirty="0" smtClean="0"/>
              <a:t>3. Design Vs Development</a:t>
            </a:r>
            <a:r>
              <a:rPr lang="en-US" baseline="0" dirty="0" smtClean="0"/>
              <a:t>, difference and how it overlaps</a:t>
            </a:r>
            <a:endParaRPr lang="en-PH" baseline="0" dirty="0" smtClean="0"/>
          </a:p>
        </p:txBody>
      </p:sp>
      <p:sp>
        <p:nvSpPr>
          <p:cNvPr id="4" name="Slide Number Placeholder 3"/>
          <p:cNvSpPr>
            <a:spLocks noGrp="1"/>
          </p:cNvSpPr>
          <p:nvPr>
            <p:ph type="sldNum" sz="quarter" idx="10"/>
          </p:nvPr>
        </p:nvSpPr>
        <p:spPr/>
        <p:txBody>
          <a:bodyPr/>
          <a:lstStyle/>
          <a:p>
            <a:fld id="{992E7FA8-032A-4617-AA6A-BF24194116FC}"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PH" dirty="0" smtClean="0"/>
              <a:t>Discussion</a:t>
            </a:r>
            <a:r>
              <a:rPr lang="en-PH" baseline="0" dirty="0" smtClean="0"/>
              <a:t> Points:</a:t>
            </a:r>
          </a:p>
          <a:p>
            <a:r>
              <a:rPr lang="en-PH" baseline="0" dirty="0" smtClean="0"/>
              <a:t>1. Mobile - Kinds and examples of mobile devices</a:t>
            </a:r>
          </a:p>
          <a:p>
            <a:r>
              <a:rPr lang="en-PH" baseline="0" dirty="0" smtClean="0"/>
              <a:t>2. Mobile Applications – Categories and examples of mobile applications</a:t>
            </a:r>
          </a:p>
          <a:p>
            <a:r>
              <a:rPr lang="en-PH" baseline="0" dirty="0" smtClean="0"/>
              <a:t>	Purposes of each the categories</a:t>
            </a:r>
          </a:p>
          <a:p>
            <a:r>
              <a:rPr lang="en-PH" baseline="0" dirty="0" smtClean="0"/>
              <a:t>	Benefits of using mobile applications as opposed to a web or desktop application</a:t>
            </a:r>
          </a:p>
          <a:p>
            <a:r>
              <a:rPr lang="en-PH" baseline="0" dirty="0" smtClean="0"/>
              <a:t>3. Design Vs Development</a:t>
            </a:r>
            <a:r>
              <a:rPr lang="en-US" baseline="0" dirty="0" smtClean="0"/>
              <a:t>, difference and how it overlaps</a:t>
            </a:r>
            <a:endParaRPr lang="en-PH" baseline="0" dirty="0" smtClean="0"/>
          </a:p>
        </p:txBody>
      </p:sp>
      <p:sp>
        <p:nvSpPr>
          <p:cNvPr id="4" name="Slide Number Placeholder 3"/>
          <p:cNvSpPr>
            <a:spLocks noGrp="1"/>
          </p:cNvSpPr>
          <p:nvPr>
            <p:ph type="sldNum" sz="quarter" idx="10"/>
          </p:nvPr>
        </p:nvSpPr>
        <p:spPr/>
        <p:txBody>
          <a:bodyPr/>
          <a:lstStyle/>
          <a:p>
            <a:fld id="{992E7FA8-032A-4617-AA6A-BF24194116FC}"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92E7FA8-032A-4617-AA6A-BF24194116FC}" type="slidenum">
              <a:rPr lang="en-US" smtClean="0"/>
              <a:pPr/>
              <a:t>16</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440" y="2129984"/>
            <a:ext cx="7773120" cy="1470394"/>
          </a:xfrm>
        </p:spPr>
        <p:txBody>
          <a:bodyPr/>
          <a:lstStyle/>
          <a:p>
            <a:r>
              <a:rPr lang="en-US" smtClean="0"/>
              <a:t>Click to edit Master title style</a:t>
            </a:r>
            <a:endParaRPr lang="en-PH"/>
          </a:p>
        </p:txBody>
      </p:sp>
      <p:sp>
        <p:nvSpPr>
          <p:cNvPr id="3" name="Subtitle 2"/>
          <p:cNvSpPr>
            <a:spLocks noGrp="1"/>
          </p:cNvSpPr>
          <p:nvPr>
            <p:ph type="subTitle" idx="1"/>
          </p:nvPr>
        </p:nvSpPr>
        <p:spPr>
          <a:xfrm>
            <a:off x="1372321" y="3885528"/>
            <a:ext cx="6400800" cy="1752664"/>
          </a:xfrm>
        </p:spPr>
        <p:txBody>
          <a:bodyPr/>
          <a:lstStyle>
            <a:lvl1pPr marL="0" indent="0" algn="ctr">
              <a:buNone/>
              <a:defRPr/>
            </a:lvl1pPr>
            <a:lvl2pPr marL="414726" indent="0" algn="ctr">
              <a:buNone/>
              <a:defRPr/>
            </a:lvl2pPr>
            <a:lvl3pPr marL="829452" indent="0" algn="ctr">
              <a:buNone/>
              <a:defRPr/>
            </a:lvl3pPr>
            <a:lvl4pPr marL="1244178" indent="0" algn="ctr">
              <a:buNone/>
              <a:defRPr/>
            </a:lvl4pPr>
            <a:lvl5pPr marL="1658904" indent="0" algn="ctr">
              <a:buNone/>
              <a:defRPr/>
            </a:lvl5pPr>
            <a:lvl6pPr marL="2073631" indent="0" algn="ctr">
              <a:buNone/>
              <a:defRPr/>
            </a:lvl6pPr>
            <a:lvl7pPr marL="2488357" indent="0" algn="ctr">
              <a:buNone/>
              <a:defRPr/>
            </a:lvl7pPr>
            <a:lvl8pPr marL="2903083" indent="0" algn="ctr">
              <a:buNone/>
              <a:defRPr/>
            </a:lvl8pPr>
            <a:lvl9pPr marL="3317809" indent="0" algn="ctr">
              <a:buNone/>
              <a:defRPr/>
            </a:lvl9pPr>
          </a:lstStyle>
          <a:p>
            <a:r>
              <a:rPr lang="en-US" smtClean="0"/>
              <a:t>Click to edit Master subtitle style</a:t>
            </a:r>
            <a:endParaRPr lang="en-PH"/>
          </a:p>
        </p:txBody>
      </p:sp>
    </p:spTree>
    <p:extLst>
      <p:ext uri="{BB962C8B-B14F-4D97-AF65-F5344CB8AC3E}">
        <p14:creationId xmlns:p14="http://schemas.microsoft.com/office/powerpoint/2010/main" val="25045179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PH"/>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Tree>
    <p:extLst>
      <p:ext uri="{BB962C8B-B14F-4D97-AF65-F5344CB8AC3E}">
        <p14:creationId xmlns:p14="http://schemas.microsoft.com/office/powerpoint/2010/main" val="1594737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27520" y="568861"/>
            <a:ext cx="1951200" cy="5630991"/>
          </a:xfrm>
        </p:spPr>
        <p:txBody>
          <a:bodyPr vert="eaVert"/>
          <a:lstStyle/>
          <a:p>
            <a:r>
              <a:rPr lang="en-US" smtClean="0"/>
              <a:t>Click to edit Master title style</a:t>
            </a:r>
            <a:endParaRPr lang="en-PH"/>
          </a:p>
        </p:txBody>
      </p:sp>
      <p:sp>
        <p:nvSpPr>
          <p:cNvPr id="3" name="Vertical Text Placeholder 2"/>
          <p:cNvSpPr>
            <a:spLocks noGrp="1"/>
          </p:cNvSpPr>
          <p:nvPr>
            <p:ph type="body" orient="vert" idx="1"/>
          </p:nvPr>
        </p:nvSpPr>
        <p:spPr>
          <a:xfrm>
            <a:off x="672481" y="568861"/>
            <a:ext cx="5716800" cy="563099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Tree>
    <p:extLst>
      <p:ext uri="{BB962C8B-B14F-4D97-AF65-F5344CB8AC3E}">
        <p14:creationId xmlns:p14="http://schemas.microsoft.com/office/powerpoint/2010/main" val="33092713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72481" y="568861"/>
            <a:ext cx="7806240" cy="1143480"/>
          </a:xfrm>
        </p:spPr>
        <p:txBody>
          <a:bodyPr/>
          <a:lstStyle/>
          <a:p>
            <a:r>
              <a:rPr lang="en-US" smtClean="0"/>
              <a:t>Click to edit Master title style</a:t>
            </a:r>
            <a:endParaRPr lang="en-PH"/>
          </a:p>
        </p:txBody>
      </p:sp>
    </p:spTree>
    <p:extLst>
      <p:ext uri="{BB962C8B-B14F-4D97-AF65-F5344CB8AC3E}">
        <p14:creationId xmlns:p14="http://schemas.microsoft.com/office/powerpoint/2010/main" val="1549450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PH"/>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Tree>
    <p:extLst>
      <p:ext uri="{BB962C8B-B14F-4D97-AF65-F5344CB8AC3E}">
        <p14:creationId xmlns:p14="http://schemas.microsoft.com/office/powerpoint/2010/main" val="2200400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880" y="4406863"/>
            <a:ext cx="7771680" cy="1362383"/>
          </a:xfrm>
        </p:spPr>
        <p:txBody>
          <a:bodyPr anchor="t"/>
          <a:lstStyle>
            <a:lvl1pPr algn="l">
              <a:defRPr sz="3600" b="1" cap="all"/>
            </a:lvl1pPr>
          </a:lstStyle>
          <a:p>
            <a:r>
              <a:rPr lang="en-US" smtClean="0"/>
              <a:t>Click to edit Master title style</a:t>
            </a:r>
            <a:endParaRPr lang="en-PH"/>
          </a:p>
        </p:txBody>
      </p:sp>
      <p:sp>
        <p:nvSpPr>
          <p:cNvPr id="3" name="Text Placeholder 2"/>
          <p:cNvSpPr>
            <a:spLocks noGrp="1"/>
          </p:cNvSpPr>
          <p:nvPr>
            <p:ph type="body" idx="1"/>
          </p:nvPr>
        </p:nvSpPr>
        <p:spPr>
          <a:xfrm>
            <a:off x="722880" y="2906225"/>
            <a:ext cx="7771680" cy="1500638"/>
          </a:xfrm>
        </p:spPr>
        <p:txBody>
          <a:bodyPr anchor="b"/>
          <a:lstStyle>
            <a:lvl1pPr marL="0" indent="0">
              <a:buNone/>
              <a:defRPr sz="1800"/>
            </a:lvl1pPr>
            <a:lvl2pPr marL="414726" indent="0">
              <a:buNone/>
              <a:defRPr sz="1600"/>
            </a:lvl2pPr>
            <a:lvl3pPr marL="829452" indent="0">
              <a:buNone/>
              <a:defRPr sz="1500"/>
            </a:lvl3pPr>
            <a:lvl4pPr marL="1244178" indent="0">
              <a:buNone/>
              <a:defRPr sz="1300"/>
            </a:lvl4pPr>
            <a:lvl5pPr marL="1658904" indent="0">
              <a:buNone/>
              <a:defRPr sz="1300"/>
            </a:lvl5pPr>
            <a:lvl6pPr marL="2073631" indent="0">
              <a:buNone/>
              <a:defRPr sz="1300"/>
            </a:lvl6pPr>
            <a:lvl7pPr marL="2488357" indent="0">
              <a:buNone/>
              <a:defRPr sz="1300"/>
            </a:lvl7pPr>
            <a:lvl8pPr marL="2903083" indent="0">
              <a:buNone/>
              <a:defRPr sz="1300"/>
            </a:lvl8pPr>
            <a:lvl9pPr marL="3317809" indent="0">
              <a:buNone/>
              <a:defRPr sz="1300"/>
            </a:lvl9pPr>
          </a:lstStyle>
          <a:p>
            <a:pPr lvl="0"/>
            <a:r>
              <a:rPr lang="en-US" smtClean="0"/>
              <a:t>Click to edit Master text styles</a:t>
            </a:r>
          </a:p>
        </p:txBody>
      </p:sp>
    </p:spTree>
    <p:extLst>
      <p:ext uri="{BB962C8B-B14F-4D97-AF65-F5344CB8AC3E}">
        <p14:creationId xmlns:p14="http://schemas.microsoft.com/office/powerpoint/2010/main" val="565291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PH"/>
          </a:p>
        </p:txBody>
      </p:sp>
      <p:sp>
        <p:nvSpPr>
          <p:cNvPr id="3" name="Content Placeholder 2"/>
          <p:cNvSpPr>
            <a:spLocks noGrp="1"/>
          </p:cNvSpPr>
          <p:nvPr>
            <p:ph sz="half" idx="1"/>
          </p:nvPr>
        </p:nvSpPr>
        <p:spPr>
          <a:xfrm>
            <a:off x="672481" y="1880838"/>
            <a:ext cx="3833280" cy="4319014"/>
          </a:xfrm>
        </p:spPr>
        <p:txBody>
          <a:bodyPr/>
          <a:lstStyle>
            <a:lvl1pPr>
              <a:defRPr sz="2500"/>
            </a:lvl1pPr>
            <a:lvl2pPr>
              <a:defRPr sz="22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4" name="Content Placeholder 3"/>
          <p:cNvSpPr>
            <a:spLocks noGrp="1"/>
          </p:cNvSpPr>
          <p:nvPr>
            <p:ph sz="half" idx="2"/>
          </p:nvPr>
        </p:nvSpPr>
        <p:spPr>
          <a:xfrm>
            <a:off x="4644000" y="1880838"/>
            <a:ext cx="3834720" cy="4319014"/>
          </a:xfrm>
        </p:spPr>
        <p:txBody>
          <a:bodyPr/>
          <a:lstStyle>
            <a:lvl1pPr>
              <a:defRPr sz="2500"/>
            </a:lvl1pPr>
            <a:lvl2pPr>
              <a:defRPr sz="22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Tree>
    <p:extLst>
      <p:ext uri="{BB962C8B-B14F-4D97-AF65-F5344CB8AC3E}">
        <p14:creationId xmlns:p14="http://schemas.microsoft.com/office/powerpoint/2010/main" val="20081365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921" y="275070"/>
            <a:ext cx="8229600" cy="1142039"/>
          </a:xfrm>
        </p:spPr>
        <p:txBody>
          <a:bodyPr/>
          <a:lstStyle>
            <a:lvl1pPr>
              <a:defRPr/>
            </a:lvl1pPr>
          </a:lstStyle>
          <a:p>
            <a:r>
              <a:rPr lang="en-US" smtClean="0"/>
              <a:t>Click to edit Master title style</a:t>
            </a:r>
            <a:endParaRPr lang="en-PH"/>
          </a:p>
        </p:txBody>
      </p:sp>
      <p:sp>
        <p:nvSpPr>
          <p:cNvPr id="3" name="Text Placeholder 2"/>
          <p:cNvSpPr>
            <a:spLocks noGrp="1"/>
          </p:cNvSpPr>
          <p:nvPr>
            <p:ph type="body" idx="1"/>
          </p:nvPr>
        </p:nvSpPr>
        <p:spPr>
          <a:xfrm>
            <a:off x="457920" y="1535201"/>
            <a:ext cx="4039200" cy="639427"/>
          </a:xfrm>
        </p:spPr>
        <p:txBody>
          <a:bodyPr anchor="b"/>
          <a:lstStyle>
            <a:lvl1pPr marL="0" indent="0">
              <a:buNone/>
              <a:defRPr sz="2200" b="1"/>
            </a:lvl1pPr>
            <a:lvl2pPr marL="414726" indent="0">
              <a:buNone/>
              <a:defRPr sz="1800" b="1"/>
            </a:lvl2pPr>
            <a:lvl3pPr marL="829452" indent="0">
              <a:buNone/>
              <a:defRPr sz="1600" b="1"/>
            </a:lvl3pPr>
            <a:lvl4pPr marL="1244178" indent="0">
              <a:buNone/>
              <a:defRPr sz="1500" b="1"/>
            </a:lvl4pPr>
            <a:lvl5pPr marL="1658904" indent="0">
              <a:buNone/>
              <a:defRPr sz="1500" b="1"/>
            </a:lvl5pPr>
            <a:lvl6pPr marL="2073631" indent="0">
              <a:buNone/>
              <a:defRPr sz="1500" b="1"/>
            </a:lvl6pPr>
            <a:lvl7pPr marL="2488357" indent="0">
              <a:buNone/>
              <a:defRPr sz="1500" b="1"/>
            </a:lvl7pPr>
            <a:lvl8pPr marL="2903083" indent="0">
              <a:buNone/>
              <a:defRPr sz="1500" b="1"/>
            </a:lvl8pPr>
            <a:lvl9pPr marL="3317809" indent="0">
              <a:buNone/>
              <a:defRPr sz="1500" b="1"/>
            </a:lvl9pPr>
          </a:lstStyle>
          <a:p>
            <a:pPr lvl="0"/>
            <a:r>
              <a:rPr lang="en-US" smtClean="0"/>
              <a:t>Click to edit Master text styles</a:t>
            </a:r>
          </a:p>
        </p:txBody>
      </p:sp>
      <p:sp>
        <p:nvSpPr>
          <p:cNvPr id="4" name="Content Placeholder 3"/>
          <p:cNvSpPr>
            <a:spLocks noGrp="1"/>
          </p:cNvSpPr>
          <p:nvPr>
            <p:ph sz="half" idx="2"/>
          </p:nvPr>
        </p:nvSpPr>
        <p:spPr>
          <a:xfrm>
            <a:off x="457920" y="2174628"/>
            <a:ext cx="4039200" cy="3951775"/>
          </a:xfrm>
        </p:spPr>
        <p:txBody>
          <a:bodyPr/>
          <a:lstStyle>
            <a:lvl1pPr>
              <a:defRPr sz="2200"/>
            </a:lvl1pPr>
            <a:lvl2pPr>
              <a:defRPr sz="1800"/>
            </a:lvl2pPr>
            <a:lvl3pPr>
              <a:defRPr sz="16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5" name="Text Placeholder 4"/>
          <p:cNvSpPr>
            <a:spLocks noGrp="1"/>
          </p:cNvSpPr>
          <p:nvPr>
            <p:ph type="body" sz="quarter" idx="3"/>
          </p:nvPr>
        </p:nvSpPr>
        <p:spPr>
          <a:xfrm>
            <a:off x="4645441" y="1535201"/>
            <a:ext cx="4042080" cy="639427"/>
          </a:xfrm>
        </p:spPr>
        <p:txBody>
          <a:bodyPr anchor="b"/>
          <a:lstStyle>
            <a:lvl1pPr marL="0" indent="0">
              <a:buNone/>
              <a:defRPr sz="2200" b="1"/>
            </a:lvl1pPr>
            <a:lvl2pPr marL="414726" indent="0">
              <a:buNone/>
              <a:defRPr sz="1800" b="1"/>
            </a:lvl2pPr>
            <a:lvl3pPr marL="829452" indent="0">
              <a:buNone/>
              <a:defRPr sz="1600" b="1"/>
            </a:lvl3pPr>
            <a:lvl4pPr marL="1244178" indent="0">
              <a:buNone/>
              <a:defRPr sz="1500" b="1"/>
            </a:lvl4pPr>
            <a:lvl5pPr marL="1658904" indent="0">
              <a:buNone/>
              <a:defRPr sz="1500" b="1"/>
            </a:lvl5pPr>
            <a:lvl6pPr marL="2073631" indent="0">
              <a:buNone/>
              <a:defRPr sz="1500" b="1"/>
            </a:lvl6pPr>
            <a:lvl7pPr marL="2488357" indent="0">
              <a:buNone/>
              <a:defRPr sz="1500" b="1"/>
            </a:lvl7pPr>
            <a:lvl8pPr marL="2903083" indent="0">
              <a:buNone/>
              <a:defRPr sz="1500" b="1"/>
            </a:lvl8pPr>
            <a:lvl9pPr marL="3317809" indent="0">
              <a:buNone/>
              <a:defRPr sz="1500" b="1"/>
            </a:lvl9pPr>
          </a:lstStyle>
          <a:p>
            <a:pPr lvl="0"/>
            <a:r>
              <a:rPr lang="en-US" smtClean="0"/>
              <a:t>Click to edit Master text styles</a:t>
            </a:r>
          </a:p>
        </p:txBody>
      </p:sp>
      <p:sp>
        <p:nvSpPr>
          <p:cNvPr id="6" name="Content Placeholder 5"/>
          <p:cNvSpPr>
            <a:spLocks noGrp="1"/>
          </p:cNvSpPr>
          <p:nvPr>
            <p:ph sz="quarter" idx="4"/>
          </p:nvPr>
        </p:nvSpPr>
        <p:spPr>
          <a:xfrm>
            <a:off x="4645441" y="2174628"/>
            <a:ext cx="4042080" cy="3951775"/>
          </a:xfrm>
        </p:spPr>
        <p:txBody>
          <a:bodyPr/>
          <a:lstStyle>
            <a:lvl1pPr>
              <a:defRPr sz="2200"/>
            </a:lvl1pPr>
            <a:lvl2pPr>
              <a:defRPr sz="1800"/>
            </a:lvl2pPr>
            <a:lvl3pPr>
              <a:defRPr sz="16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Tree>
    <p:extLst>
      <p:ext uri="{BB962C8B-B14F-4D97-AF65-F5344CB8AC3E}">
        <p14:creationId xmlns:p14="http://schemas.microsoft.com/office/powerpoint/2010/main" val="1244680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PH"/>
          </a:p>
        </p:txBody>
      </p:sp>
    </p:spTree>
    <p:extLst>
      <p:ext uri="{BB962C8B-B14F-4D97-AF65-F5344CB8AC3E}">
        <p14:creationId xmlns:p14="http://schemas.microsoft.com/office/powerpoint/2010/main" val="23540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1415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920" y="273629"/>
            <a:ext cx="3008160" cy="1160762"/>
          </a:xfrm>
        </p:spPr>
        <p:txBody>
          <a:bodyPr anchor="b"/>
          <a:lstStyle>
            <a:lvl1pPr algn="l">
              <a:defRPr sz="1800" b="1"/>
            </a:lvl1pPr>
          </a:lstStyle>
          <a:p>
            <a:r>
              <a:rPr lang="en-US" smtClean="0"/>
              <a:t>Click to edit Master title style</a:t>
            </a:r>
            <a:endParaRPr lang="en-PH"/>
          </a:p>
        </p:txBody>
      </p:sp>
      <p:sp>
        <p:nvSpPr>
          <p:cNvPr id="3" name="Content Placeholder 2"/>
          <p:cNvSpPr>
            <a:spLocks noGrp="1"/>
          </p:cNvSpPr>
          <p:nvPr>
            <p:ph idx="1"/>
          </p:nvPr>
        </p:nvSpPr>
        <p:spPr>
          <a:xfrm>
            <a:off x="3575521" y="273629"/>
            <a:ext cx="5112000" cy="5852774"/>
          </a:xfrm>
        </p:spPr>
        <p:txBody>
          <a:bodyPr/>
          <a:lstStyle>
            <a:lvl1pPr>
              <a:defRPr sz="2900"/>
            </a:lvl1pPr>
            <a:lvl2pPr>
              <a:defRPr sz="2500"/>
            </a:lvl2pPr>
            <a:lvl3pPr>
              <a:defRPr sz="22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4" name="Text Placeholder 3"/>
          <p:cNvSpPr>
            <a:spLocks noGrp="1"/>
          </p:cNvSpPr>
          <p:nvPr>
            <p:ph type="body" sz="half" idx="2"/>
          </p:nvPr>
        </p:nvSpPr>
        <p:spPr>
          <a:xfrm>
            <a:off x="457920" y="1434391"/>
            <a:ext cx="3008160" cy="4692013"/>
          </a:xfrm>
        </p:spPr>
        <p:txBody>
          <a:bodyPr/>
          <a:lstStyle>
            <a:lvl1pPr marL="0" indent="0">
              <a:buNone/>
              <a:defRPr sz="1300"/>
            </a:lvl1pPr>
            <a:lvl2pPr marL="414726" indent="0">
              <a:buNone/>
              <a:defRPr sz="1100"/>
            </a:lvl2pPr>
            <a:lvl3pPr marL="829452" indent="0">
              <a:buNone/>
              <a:defRPr sz="900"/>
            </a:lvl3pPr>
            <a:lvl4pPr marL="1244178" indent="0">
              <a:buNone/>
              <a:defRPr sz="800"/>
            </a:lvl4pPr>
            <a:lvl5pPr marL="1658904" indent="0">
              <a:buNone/>
              <a:defRPr sz="800"/>
            </a:lvl5pPr>
            <a:lvl6pPr marL="2073631" indent="0">
              <a:buNone/>
              <a:defRPr sz="800"/>
            </a:lvl6pPr>
            <a:lvl7pPr marL="2488357" indent="0">
              <a:buNone/>
              <a:defRPr sz="800"/>
            </a:lvl7pPr>
            <a:lvl8pPr marL="2903083" indent="0">
              <a:buNone/>
              <a:defRPr sz="800"/>
            </a:lvl8pPr>
            <a:lvl9pPr marL="3317809" indent="0">
              <a:buNone/>
              <a:defRPr sz="800"/>
            </a:lvl9pPr>
          </a:lstStyle>
          <a:p>
            <a:pPr lvl="0"/>
            <a:r>
              <a:rPr lang="en-US" smtClean="0"/>
              <a:t>Click to edit Master text styles</a:t>
            </a:r>
          </a:p>
        </p:txBody>
      </p:sp>
    </p:spTree>
    <p:extLst>
      <p:ext uri="{BB962C8B-B14F-4D97-AF65-F5344CB8AC3E}">
        <p14:creationId xmlns:p14="http://schemas.microsoft.com/office/powerpoint/2010/main" val="3205293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801" y="4800025"/>
            <a:ext cx="5486400" cy="567420"/>
          </a:xfrm>
        </p:spPr>
        <p:txBody>
          <a:bodyPr anchor="b"/>
          <a:lstStyle>
            <a:lvl1pPr algn="l">
              <a:defRPr sz="1800" b="1"/>
            </a:lvl1pPr>
          </a:lstStyle>
          <a:p>
            <a:r>
              <a:rPr lang="en-US" smtClean="0"/>
              <a:t>Click to edit Master title style</a:t>
            </a:r>
            <a:endParaRPr lang="en-PH"/>
          </a:p>
        </p:txBody>
      </p:sp>
      <p:sp>
        <p:nvSpPr>
          <p:cNvPr id="3" name="Picture Placeholder 2"/>
          <p:cNvSpPr>
            <a:spLocks noGrp="1"/>
          </p:cNvSpPr>
          <p:nvPr>
            <p:ph type="pic" idx="1"/>
          </p:nvPr>
        </p:nvSpPr>
        <p:spPr>
          <a:xfrm>
            <a:off x="1792801" y="612065"/>
            <a:ext cx="5486400" cy="4115952"/>
          </a:xfrm>
        </p:spPr>
        <p:txBody>
          <a:bodyPr/>
          <a:lstStyle>
            <a:lvl1pPr marL="0" indent="0">
              <a:buNone/>
              <a:defRPr sz="2900"/>
            </a:lvl1pPr>
            <a:lvl2pPr marL="414726" indent="0">
              <a:buNone/>
              <a:defRPr sz="2500"/>
            </a:lvl2pPr>
            <a:lvl3pPr marL="829452" indent="0">
              <a:buNone/>
              <a:defRPr sz="2200"/>
            </a:lvl3pPr>
            <a:lvl4pPr marL="1244178" indent="0">
              <a:buNone/>
              <a:defRPr sz="1800"/>
            </a:lvl4pPr>
            <a:lvl5pPr marL="1658904" indent="0">
              <a:buNone/>
              <a:defRPr sz="1800"/>
            </a:lvl5pPr>
            <a:lvl6pPr marL="2073631" indent="0">
              <a:buNone/>
              <a:defRPr sz="1800"/>
            </a:lvl6pPr>
            <a:lvl7pPr marL="2488357" indent="0">
              <a:buNone/>
              <a:defRPr sz="1800"/>
            </a:lvl7pPr>
            <a:lvl8pPr marL="2903083" indent="0">
              <a:buNone/>
              <a:defRPr sz="1800"/>
            </a:lvl8pPr>
            <a:lvl9pPr marL="3317809" indent="0">
              <a:buNone/>
              <a:defRPr sz="1800"/>
            </a:lvl9pPr>
          </a:lstStyle>
          <a:p>
            <a:pPr lvl="0"/>
            <a:r>
              <a:rPr lang="en-US" noProof="0" smtClean="0"/>
              <a:t>Drag picture to placeholder or click icon to add</a:t>
            </a:r>
            <a:endParaRPr lang="en-PH" noProof="0" smtClean="0"/>
          </a:p>
        </p:txBody>
      </p:sp>
      <p:sp>
        <p:nvSpPr>
          <p:cNvPr id="4" name="Text Placeholder 3"/>
          <p:cNvSpPr>
            <a:spLocks noGrp="1"/>
          </p:cNvSpPr>
          <p:nvPr>
            <p:ph type="body" sz="half" idx="2"/>
          </p:nvPr>
        </p:nvSpPr>
        <p:spPr>
          <a:xfrm>
            <a:off x="1792801" y="5367444"/>
            <a:ext cx="5486400" cy="805044"/>
          </a:xfrm>
        </p:spPr>
        <p:txBody>
          <a:bodyPr/>
          <a:lstStyle>
            <a:lvl1pPr marL="0" indent="0">
              <a:buNone/>
              <a:defRPr sz="1300"/>
            </a:lvl1pPr>
            <a:lvl2pPr marL="414726" indent="0">
              <a:buNone/>
              <a:defRPr sz="1100"/>
            </a:lvl2pPr>
            <a:lvl3pPr marL="829452" indent="0">
              <a:buNone/>
              <a:defRPr sz="900"/>
            </a:lvl3pPr>
            <a:lvl4pPr marL="1244178" indent="0">
              <a:buNone/>
              <a:defRPr sz="800"/>
            </a:lvl4pPr>
            <a:lvl5pPr marL="1658904" indent="0">
              <a:buNone/>
              <a:defRPr sz="800"/>
            </a:lvl5pPr>
            <a:lvl6pPr marL="2073631" indent="0">
              <a:buNone/>
              <a:defRPr sz="800"/>
            </a:lvl6pPr>
            <a:lvl7pPr marL="2488357" indent="0">
              <a:buNone/>
              <a:defRPr sz="800"/>
            </a:lvl7pPr>
            <a:lvl8pPr marL="2903083" indent="0">
              <a:buNone/>
              <a:defRPr sz="800"/>
            </a:lvl8pPr>
            <a:lvl9pPr marL="3317809" indent="0">
              <a:buNone/>
              <a:defRPr sz="800"/>
            </a:lvl9pPr>
          </a:lstStyle>
          <a:p>
            <a:pPr lvl="0"/>
            <a:r>
              <a:rPr lang="en-US" smtClean="0"/>
              <a:t>Click to edit Master text styles</a:t>
            </a:r>
          </a:p>
        </p:txBody>
      </p:sp>
    </p:spTree>
    <p:extLst>
      <p:ext uri="{BB962C8B-B14F-4D97-AF65-F5344CB8AC3E}">
        <p14:creationId xmlns:p14="http://schemas.microsoft.com/office/powerpoint/2010/main" val="98107293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672481" y="568861"/>
            <a:ext cx="7806240" cy="1143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GB"/>
              <a:t>Click to edit the title text format</a:t>
            </a:r>
          </a:p>
        </p:txBody>
      </p:sp>
      <p:sp>
        <p:nvSpPr>
          <p:cNvPr id="2051" name="Rectangle 2"/>
          <p:cNvSpPr>
            <a:spLocks noGrp="1" noChangeArrowheads="1"/>
          </p:cNvSpPr>
          <p:nvPr>
            <p:ph type="body" idx="1"/>
          </p:nvPr>
        </p:nvSpPr>
        <p:spPr bwMode="auto">
          <a:xfrm>
            <a:off x="672481" y="1880838"/>
            <a:ext cx="7806240" cy="4319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vert="horz" wrap="square" lIns="0" tIns="19201" rIns="0" bIns="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1028" name="Text Box 4"/>
          <p:cNvSpPr txBox="1">
            <a:spLocks noChangeArrowheads="1"/>
          </p:cNvSpPr>
          <p:nvPr/>
        </p:nvSpPr>
        <p:spPr bwMode="auto">
          <a:xfrm>
            <a:off x="8490241" y="6387072"/>
            <a:ext cx="413280" cy="250586"/>
          </a:xfrm>
          <a:prstGeom prst="rect">
            <a:avLst/>
          </a:prstGeom>
          <a:noFill/>
          <a:ln w="9525">
            <a:noFill/>
            <a:round/>
            <a:headEnd/>
            <a:tailEnd/>
          </a:ln>
          <a:effectLst/>
        </p:spPr>
        <p:txBody>
          <a:bodyPr lIns="0" tIns="0" rIns="0" bIns="0"/>
          <a:lstStyle/>
          <a:p>
            <a:pPr algn="ctr" hangingPunct="0">
              <a:lnSpc>
                <a:spcPct val="104000"/>
              </a:lnSpc>
              <a:buClr>
                <a:srgbClr val="000000"/>
              </a:buClr>
              <a:buSzPct val="100000"/>
              <a:buFont typeface="Times New Roman" charset="0"/>
              <a:buNone/>
            </a:pPr>
            <a:fld id="{BC2F4823-2664-4045-83C0-C0E747B8A037}" type="slidenum">
              <a:rPr lang="en-US" sz="1300" b="1">
                <a:solidFill>
                  <a:srgbClr val="FFFFFF"/>
                </a:solidFill>
                <a:latin typeface="Verdana" charset="0"/>
                <a:cs typeface="Lucida Sans Unicode" charset="0"/>
              </a:rPr>
              <a:pPr algn="ctr" hangingPunct="0">
                <a:lnSpc>
                  <a:spcPct val="104000"/>
                </a:lnSpc>
                <a:buClr>
                  <a:srgbClr val="000000"/>
                </a:buClr>
                <a:buSzPct val="100000"/>
                <a:buFont typeface="Times New Roman" charset="0"/>
                <a:buNone/>
              </a:pPr>
              <a:t>‹#›</a:t>
            </a:fld>
            <a:endParaRPr lang="en-US" sz="1300" b="1">
              <a:solidFill>
                <a:srgbClr val="FFFFFF"/>
              </a:solidFill>
              <a:latin typeface="Verdana" charset="0"/>
              <a:cs typeface="Lucida Sans Unicode" charset="0"/>
            </a:endParaRP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Lst>
  <p:txStyles>
    <p:titleStyle>
      <a:lvl1pPr algn="ctr" defTabSz="414726" rtl="0" eaLnBrk="1" fontAlgn="base" hangingPunct="1">
        <a:lnSpc>
          <a:spcPct val="93000"/>
        </a:lnSpc>
        <a:spcBef>
          <a:spcPct val="0"/>
        </a:spcBef>
        <a:spcAft>
          <a:spcPct val="0"/>
        </a:spcAft>
        <a:buClr>
          <a:srgbClr val="000000"/>
        </a:buClr>
        <a:buSzPct val="100000"/>
        <a:buFont typeface="Times New Roman" charset="0"/>
        <a:defRPr sz="4400" b="1">
          <a:solidFill>
            <a:srgbClr val="000080"/>
          </a:solidFill>
          <a:latin typeface="+mj-lt"/>
          <a:ea typeface="ＭＳ Ｐゴシック" charset="0"/>
          <a:cs typeface="+mj-cs"/>
        </a:defRPr>
      </a:lvl1pPr>
      <a:lvl2pPr algn="ctr" defTabSz="414726" rtl="0" eaLnBrk="1" fontAlgn="base" hangingPunct="1">
        <a:lnSpc>
          <a:spcPct val="93000"/>
        </a:lnSpc>
        <a:spcBef>
          <a:spcPct val="0"/>
        </a:spcBef>
        <a:spcAft>
          <a:spcPct val="0"/>
        </a:spcAft>
        <a:buClr>
          <a:srgbClr val="000000"/>
        </a:buClr>
        <a:buSzPct val="100000"/>
        <a:buFont typeface="Times New Roman" charset="0"/>
        <a:defRPr sz="4400" b="1">
          <a:solidFill>
            <a:srgbClr val="000080"/>
          </a:solidFill>
          <a:latin typeface="Arial" charset="0"/>
          <a:ea typeface="ＭＳ Ｐゴシック" charset="0"/>
          <a:cs typeface="Lucida Sans Unicode" charset="0"/>
        </a:defRPr>
      </a:lvl2pPr>
      <a:lvl3pPr algn="ctr" defTabSz="414726" rtl="0" eaLnBrk="1" fontAlgn="base" hangingPunct="1">
        <a:lnSpc>
          <a:spcPct val="93000"/>
        </a:lnSpc>
        <a:spcBef>
          <a:spcPct val="0"/>
        </a:spcBef>
        <a:spcAft>
          <a:spcPct val="0"/>
        </a:spcAft>
        <a:buClr>
          <a:srgbClr val="000000"/>
        </a:buClr>
        <a:buSzPct val="100000"/>
        <a:buFont typeface="Times New Roman" charset="0"/>
        <a:defRPr sz="4400" b="1">
          <a:solidFill>
            <a:srgbClr val="000080"/>
          </a:solidFill>
          <a:latin typeface="Arial" charset="0"/>
          <a:ea typeface="ＭＳ Ｐゴシック" charset="0"/>
          <a:cs typeface="Lucida Sans Unicode" charset="0"/>
        </a:defRPr>
      </a:lvl3pPr>
      <a:lvl4pPr algn="ctr" defTabSz="414726" rtl="0" eaLnBrk="1" fontAlgn="base" hangingPunct="1">
        <a:lnSpc>
          <a:spcPct val="93000"/>
        </a:lnSpc>
        <a:spcBef>
          <a:spcPct val="0"/>
        </a:spcBef>
        <a:spcAft>
          <a:spcPct val="0"/>
        </a:spcAft>
        <a:buClr>
          <a:srgbClr val="000000"/>
        </a:buClr>
        <a:buSzPct val="100000"/>
        <a:buFont typeface="Times New Roman" charset="0"/>
        <a:defRPr sz="4400" b="1">
          <a:solidFill>
            <a:srgbClr val="000080"/>
          </a:solidFill>
          <a:latin typeface="Arial" charset="0"/>
          <a:ea typeface="ＭＳ Ｐゴシック" charset="0"/>
          <a:cs typeface="Lucida Sans Unicode" charset="0"/>
        </a:defRPr>
      </a:lvl4pPr>
      <a:lvl5pPr algn="ctr" defTabSz="414726" rtl="0" eaLnBrk="1" fontAlgn="base" hangingPunct="1">
        <a:lnSpc>
          <a:spcPct val="93000"/>
        </a:lnSpc>
        <a:spcBef>
          <a:spcPct val="0"/>
        </a:spcBef>
        <a:spcAft>
          <a:spcPct val="0"/>
        </a:spcAft>
        <a:buClr>
          <a:srgbClr val="000000"/>
        </a:buClr>
        <a:buSzPct val="100000"/>
        <a:buFont typeface="Times New Roman" charset="0"/>
        <a:defRPr sz="4400" b="1">
          <a:solidFill>
            <a:srgbClr val="000080"/>
          </a:solidFill>
          <a:latin typeface="Arial" charset="0"/>
          <a:ea typeface="ＭＳ Ｐゴシック" charset="0"/>
          <a:cs typeface="Lucida Sans Unicode" charset="0"/>
        </a:defRPr>
      </a:lvl5pPr>
      <a:lvl6pPr marL="2280994" indent="-207363" algn="ctr" defTabSz="414726" rtl="0" eaLnBrk="1" fontAlgn="base" hangingPunct="1">
        <a:lnSpc>
          <a:spcPct val="93000"/>
        </a:lnSpc>
        <a:spcBef>
          <a:spcPct val="0"/>
        </a:spcBef>
        <a:spcAft>
          <a:spcPct val="0"/>
        </a:spcAft>
        <a:buClr>
          <a:srgbClr val="000000"/>
        </a:buClr>
        <a:buSzPct val="100000"/>
        <a:buFont typeface="Times New Roman" pitchFamily="16" charset="0"/>
        <a:defRPr sz="4400" b="1">
          <a:solidFill>
            <a:srgbClr val="000080"/>
          </a:solidFill>
          <a:latin typeface="Arial" charset="0"/>
          <a:ea typeface="Lucida Sans Unicode" charset="0"/>
          <a:cs typeface="Lucida Sans Unicode" charset="0"/>
        </a:defRPr>
      </a:lvl6pPr>
      <a:lvl7pPr marL="2695720" indent="-207363" algn="ctr" defTabSz="414726" rtl="0" eaLnBrk="1" fontAlgn="base" hangingPunct="1">
        <a:lnSpc>
          <a:spcPct val="93000"/>
        </a:lnSpc>
        <a:spcBef>
          <a:spcPct val="0"/>
        </a:spcBef>
        <a:spcAft>
          <a:spcPct val="0"/>
        </a:spcAft>
        <a:buClr>
          <a:srgbClr val="000000"/>
        </a:buClr>
        <a:buSzPct val="100000"/>
        <a:buFont typeface="Times New Roman" pitchFamily="16" charset="0"/>
        <a:defRPr sz="4400" b="1">
          <a:solidFill>
            <a:srgbClr val="000080"/>
          </a:solidFill>
          <a:latin typeface="Arial" charset="0"/>
          <a:ea typeface="Lucida Sans Unicode" charset="0"/>
          <a:cs typeface="Lucida Sans Unicode" charset="0"/>
        </a:defRPr>
      </a:lvl7pPr>
      <a:lvl8pPr marL="3110446" indent="-207363" algn="ctr" defTabSz="414726" rtl="0" eaLnBrk="1" fontAlgn="base" hangingPunct="1">
        <a:lnSpc>
          <a:spcPct val="93000"/>
        </a:lnSpc>
        <a:spcBef>
          <a:spcPct val="0"/>
        </a:spcBef>
        <a:spcAft>
          <a:spcPct val="0"/>
        </a:spcAft>
        <a:buClr>
          <a:srgbClr val="000000"/>
        </a:buClr>
        <a:buSzPct val="100000"/>
        <a:buFont typeface="Times New Roman" pitchFamily="16" charset="0"/>
        <a:defRPr sz="4400" b="1">
          <a:solidFill>
            <a:srgbClr val="000080"/>
          </a:solidFill>
          <a:latin typeface="Arial" charset="0"/>
          <a:ea typeface="Lucida Sans Unicode" charset="0"/>
          <a:cs typeface="Lucida Sans Unicode" charset="0"/>
        </a:defRPr>
      </a:lvl8pPr>
      <a:lvl9pPr marL="3525172" indent="-207363" algn="ctr" defTabSz="414726" rtl="0" eaLnBrk="1" fontAlgn="base" hangingPunct="1">
        <a:lnSpc>
          <a:spcPct val="93000"/>
        </a:lnSpc>
        <a:spcBef>
          <a:spcPct val="0"/>
        </a:spcBef>
        <a:spcAft>
          <a:spcPct val="0"/>
        </a:spcAft>
        <a:buClr>
          <a:srgbClr val="000000"/>
        </a:buClr>
        <a:buSzPct val="100000"/>
        <a:buFont typeface="Times New Roman" pitchFamily="16" charset="0"/>
        <a:defRPr sz="4400" b="1">
          <a:solidFill>
            <a:srgbClr val="000080"/>
          </a:solidFill>
          <a:latin typeface="Arial" charset="0"/>
          <a:ea typeface="Lucida Sans Unicode" charset="0"/>
          <a:cs typeface="Lucida Sans Unicode" charset="0"/>
        </a:defRPr>
      </a:lvl9pPr>
    </p:titleStyle>
    <p:bodyStyle>
      <a:lvl1pPr marL="311045" indent="-311045" algn="l" defTabSz="414726" rtl="0" eaLnBrk="1" fontAlgn="base" hangingPunct="1">
        <a:lnSpc>
          <a:spcPct val="93000"/>
        </a:lnSpc>
        <a:spcBef>
          <a:spcPct val="0"/>
        </a:spcBef>
        <a:spcAft>
          <a:spcPts val="964"/>
        </a:spcAft>
        <a:buClr>
          <a:srgbClr val="000000"/>
        </a:buClr>
        <a:buSzPct val="100000"/>
        <a:buFont typeface="Times New Roman" charset="0"/>
        <a:defRPr sz="2200">
          <a:solidFill>
            <a:srgbClr val="000000"/>
          </a:solidFill>
          <a:latin typeface="+mn-lt"/>
          <a:ea typeface="ＭＳ Ｐゴシック" charset="0"/>
          <a:cs typeface="+mn-cs"/>
        </a:defRPr>
      </a:lvl1pPr>
      <a:lvl2pPr marL="673930" indent="-259204" algn="l" defTabSz="414726" rtl="0" eaLnBrk="1" fontAlgn="base" hangingPunct="1">
        <a:lnSpc>
          <a:spcPct val="93000"/>
        </a:lnSpc>
        <a:spcBef>
          <a:spcPct val="0"/>
        </a:spcBef>
        <a:spcAft>
          <a:spcPts val="1032"/>
        </a:spcAft>
        <a:buClr>
          <a:srgbClr val="000000"/>
        </a:buClr>
        <a:buSzPct val="100000"/>
        <a:buFont typeface="Times New Roman" charset="0"/>
        <a:defRPr sz="1800">
          <a:solidFill>
            <a:srgbClr val="000000"/>
          </a:solidFill>
          <a:latin typeface="+mn-lt"/>
          <a:ea typeface="+mn-ea"/>
          <a:cs typeface="+mn-cs"/>
        </a:defRPr>
      </a:lvl2pPr>
      <a:lvl3pPr marL="1036815" indent="-207363" algn="l" defTabSz="414726" rtl="0" eaLnBrk="1" fontAlgn="base" hangingPunct="1">
        <a:lnSpc>
          <a:spcPct val="93000"/>
        </a:lnSpc>
        <a:spcBef>
          <a:spcPct val="0"/>
        </a:spcBef>
        <a:spcAft>
          <a:spcPts val="771"/>
        </a:spcAft>
        <a:buClr>
          <a:srgbClr val="000000"/>
        </a:buClr>
        <a:buSzPct val="100000"/>
        <a:buFont typeface="Times New Roman" charset="0"/>
        <a:defRPr sz="1500">
          <a:solidFill>
            <a:srgbClr val="000000"/>
          </a:solidFill>
          <a:latin typeface="+mn-lt"/>
          <a:ea typeface="+mn-ea"/>
          <a:cs typeface="+mn-cs"/>
        </a:defRPr>
      </a:lvl3pPr>
      <a:lvl4pPr marL="1451541" indent="-207363" algn="l" defTabSz="414726" rtl="0" eaLnBrk="1" fontAlgn="base" hangingPunct="1">
        <a:lnSpc>
          <a:spcPct val="93000"/>
        </a:lnSpc>
        <a:spcBef>
          <a:spcPct val="0"/>
        </a:spcBef>
        <a:spcAft>
          <a:spcPts val="522"/>
        </a:spcAft>
        <a:buClr>
          <a:srgbClr val="000000"/>
        </a:buClr>
        <a:buSzPct val="100000"/>
        <a:buFont typeface="Times New Roman" charset="0"/>
        <a:defRPr sz="1800">
          <a:solidFill>
            <a:srgbClr val="000000"/>
          </a:solidFill>
          <a:latin typeface="+mn-lt"/>
          <a:ea typeface="+mn-ea"/>
          <a:cs typeface="+mn-cs"/>
        </a:defRPr>
      </a:lvl4pPr>
      <a:lvl5pPr marL="1866268" indent="-207363" algn="l" defTabSz="414726" rtl="0" eaLnBrk="1" fontAlgn="base" hangingPunct="1">
        <a:lnSpc>
          <a:spcPct val="93000"/>
        </a:lnSpc>
        <a:spcBef>
          <a:spcPct val="0"/>
        </a:spcBef>
        <a:spcAft>
          <a:spcPts val="261"/>
        </a:spcAft>
        <a:buClr>
          <a:srgbClr val="000000"/>
        </a:buClr>
        <a:buSzPct val="100000"/>
        <a:buFont typeface="Times New Roman" charset="0"/>
        <a:defRPr sz="1800">
          <a:solidFill>
            <a:srgbClr val="000000"/>
          </a:solidFill>
          <a:latin typeface="+mn-lt"/>
          <a:ea typeface="+mn-ea"/>
          <a:cs typeface="+mn-cs"/>
        </a:defRPr>
      </a:lvl5pPr>
      <a:lvl6pPr marL="2280994" indent="-207363" algn="l" defTabSz="414726" rtl="0" eaLnBrk="1" fontAlgn="base" hangingPunct="1">
        <a:lnSpc>
          <a:spcPct val="93000"/>
        </a:lnSpc>
        <a:spcBef>
          <a:spcPct val="0"/>
        </a:spcBef>
        <a:spcAft>
          <a:spcPts val="261"/>
        </a:spcAft>
        <a:buClr>
          <a:srgbClr val="000000"/>
        </a:buClr>
        <a:buSzPct val="100000"/>
        <a:buFont typeface="Times New Roman" pitchFamily="16" charset="0"/>
        <a:defRPr sz="1800">
          <a:solidFill>
            <a:srgbClr val="000000"/>
          </a:solidFill>
          <a:latin typeface="+mn-lt"/>
          <a:ea typeface="+mn-ea"/>
          <a:cs typeface="+mn-cs"/>
        </a:defRPr>
      </a:lvl6pPr>
      <a:lvl7pPr marL="2695720" indent="-207363" algn="l" defTabSz="414726" rtl="0" eaLnBrk="1" fontAlgn="base" hangingPunct="1">
        <a:lnSpc>
          <a:spcPct val="93000"/>
        </a:lnSpc>
        <a:spcBef>
          <a:spcPct val="0"/>
        </a:spcBef>
        <a:spcAft>
          <a:spcPts val="261"/>
        </a:spcAft>
        <a:buClr>
          <a:srgbClr val="000000"/>
        </a:buClr>
        <a:buSzPct val="100000"/>
        <a:buFont typeface="Times New Roman" pitchFamily="16" charset="0"/>
        <a:defRPr sz="1800">
          <a:solidFill>
            <a:srgbClr val="000000"/>
          </a:solidFill>
          <a:latin typeface="+mn-lt"/>
          <a:ea typeface="+mn-ea"/>
          <a:cs typeface="+mn-cs"/>
        </a:defRPr>
      </a:lvl7pPr>
      <a:lvl8pPr marL="3110446" indent="-207363" algn="l" defTabSz="414726" rtl="0" eaLnBrk="1" fontAlgn="base" hangingPunct="1">
        <a:lnSpc>
          <a:spcPct val="93000"/>
        </a:lnSpc>
        <a:spcBef>
          <a:spcPct val="0"/>
        </a:spcBef>
        <a:spcAft>
          <a:spcPts val="261"/>
        </a:spcAft>
        <a:buClr>
          <a:srgbClr val="000000"/>
        </a:buClr>
        <a:buSzPct val="100000"/>
        <a:buFont typeface="Times New Roman" pitchFamily="16" charset="0"/>
        <a:defRPr sz="1800">
          <a:solidFill>
            <a:srgbClr val="000000"/>
          </a:solidFill>
          <a:latin typeface="+mn-lt"/>
          <a:ea typeface="+mn-ea"/>
          <a:cs typeface="+mn-cs"/>
        </a:defRPr>
      </a:lvl8pPr>
      <a:lvl9pPr marL="3525172" indent="-207363" algn="l" defTabSz="414726" rtl="0" eaLnBrk="1" fontAlgn="base" hangingPunct="1">
        <a:lnSpc>
          <a:spcPct val="93000"/>
        </a:lnSpc>
        <a:spcBef>
          <a:spcPct val="0"/>
        </a:spcBef>
        <a:spcAft>
          <a:spcPts val="261"/>
        </a:spcAft>
        <a:buClr>
          <a:srgbClr val="000000"/>
        </a:buClr>
        <a:buSzPct val="100000"/>
        <a:buFont typeface="Times New Roman" pitchFamily="16" charset="0"/>
        <a:defRPr sz="1800">
          <a:solidFill>
            <a:srgbClr val="000000"/>
          </a:solidFill>
          <a:latin typeface="+mn-lt"/>
          <a:ea typeface="+mn-ea"/>
          <a:cs typeface="+mn-cs"/>
        </a:defRPr>
      </a:lvl9pPr>
    </p:bodyStyle>
    <p:otherStyle>
      <a:defPPr>
        <a:defRPr lang="en-US"/>
      </a:defPPr>
      <a:lvl1pPr marL="0" algn="l" defTabSz="829452" rtl="0" eaLnBrk="1" latinLnBrk="0" hangingPunct="1">
        <a:defRPr sz="1600" kern="1200">
          <a:solidFill>
            <a:schemeClr val="tx1"/>
          </a:solidFill>
          <a:latin typeface="+mn-lt"/>
          <a:ea typeface="+mn-ea"/>
          <a:cs typeface="+mn-cs"/>
        </a:defRPr>
      </a:lvl1pPr>
      <a:lvl2pPr marL="414726" algn="l" defTabSz="829452" rtl="0" eaLnBrk="1" latinLnBrk="0" hangingPunct="1">
        <a:defRPr sz="1600" kern="1200">
          <a:solidFill>
            <a:schemeClr val="tx1"/>
          </a:solidFill>
          <a:latin typeface="+mn-lt"/>
          <a:ea typeface="+mn-ea"/>
          <a:cs typeface="+mn-cs"/>
        </a:defRPr>
      </a:lvl2pPr>
      <a:lvl3pPr marL="829452" algn="l" defTabSz="829452" rtl="0" eaLnBrk="1" latinLnBrk="0" hangingPunct="1">
        <a:defRPr sz="1600" kern="1200">
          <a:solidFill>
            <a:schemeClr val="tx1"/>
          </a:solidFill>
          <a:latin typeface="+mn-lt"/>
          <a:ea typeface="+mn-ea"/>
          <a:cs typeface="+mn-cs"/>
        </a:defRPr>
      </a:lvl3pPr>
      <a:lvl4pPr marL="1244178" algn="l" defTabSz="829452" rtl="0" eaLnBrk="1" latinLnBrk="0" hangingPunct="1">
        <a:defRPr sz="1600" kern="1200">
          <a:solidFill>
            <a:schemeClr val="tx1"/>
          </a:solidFill>
          <a:latin typeface="+mn-lt"/>
          <a:ea typeface="+mn-ea"/>
          <a:cs typeface="+mn-cs"/>
        </a:defRPr>
      </a:lvl4pPr>
      <a:lvl5pPr marL="1658904" algn="l" defTabSz="829452" rtl="0" eaLnBrk="1" latinLnBrk="0" hangingPunct="1">
        <a:defRPr sz="1600" kern="1200">
          <a:solidFill>
            <a:schemeClr val="tx1"/>
          </a:solidFill>
          <a:latin typeface="+mn-lt"/>
          <a:ea typeface="+mn-ea"/>
          <a:cs typeface="+mn-cs"/>
        </a:defRPr>
      </a:lvl5pPr>
      <a:lvl6pPr marL="2073631" algn="l" defTabSz="829452" rtl="0" eaLnBrk="1" latinLnBrk="0" hangingPunct="1">
        <a:defRPr sz="1600" kern="1200">
          <a:solidFill>
            <a:schemeClr val="tx1"/>
          </a:solidFill>
          <a:latin typeface="+mn-lt"/>
          <a:ea typeface="+mn-ea"/>
          <a:cs typeface="+mn-cs"/>
        </a:defRPr>
      </a:lvl6pPr>
      <a:lvl7pPr marL="2488357" algn="l" defTabSz="829452" rtl="0" eaLnBrk="1" latinLnBrk="0" hangingPunct="1">
        <a:defRPr sz="1600" kern="1200">
          <a:solidFill>
            <a:schemeClr val="tx1"/>
          </a:solidFill>
          <a:latin typeface="+mn-lt"/>
          <a:ea typeface="+mn-ea"/>
          <a:cs typeface="+mn-cs"/>
        </a:defRPr>
      </a:lvl7pPr>
      <a:lvl8pPr marL="2903083" algn="l" defTabSz="829452" rtl="0" eaLnBrk="1" latinLnBrk="0" hangingPunct="1">
        <a:defRPr sz="1600" kern="1200">
          <a:solidFill>
            <a:schemeClr val="tx1"/>
          </a:solidFill>
          <a:latin typeface="+mn-lt"/>
          <a:ea typeface="+mn-ea"/>
          <a:cs typeface="+mn-cs"/>
        </a:defRPr>
      </a:lvl8pPr>
      <a:lvl9pPr marL="3317809" algn="l" defTabSz="829452"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e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7.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hyperlink" Target="https://www.android.com/history" TargetMode="External"/><Relationship Id="rId4" Type="http://schemas.openxmlformats.org/officeDocument/2006/relationships/hyperlink" Target="https://developer.android.com/about/dashboards/" TargetMode="External"/><Relationship Id="rId1" Type="http://schemas.openxmlformats.org/officeDocument/2006/relationships/slideLayout" Target="../slideLayouts/slideLayout2.xml"/><Relationship Id="rId2" Type="http://schemas.openxmlformats.org/officeDocument/2006/relationships/hyperlink" Target="https://www.tutorialspoint.com/android/"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PH" b="1" dirty="0" smtClean="0"/>
              <a:t>Android Overview</a:t>
            </a:r>
            <a:endParaRPr lang="en-US" b="1" dirty="0"/>
          </a:p>
        </p:txBody>
      </p:sp>
      <p:sp>
        <p:nvSpPr>
          <p:cNvPr id="3" name="Subtitle 2"/>
          <p:cNvSpPr>
            <a:spLocks noGrp="1"/>
          </p:cNvSpPr>
          <p:nvPr>
            <p:ph type="subTitle" idx="1"/>
          </p:nvPr>
        </p:nvSpPr>
        <p:spPr/>
        <p:txBody>
          <a:bodyPr>
            <a:normAutofit/>
          </a:bodyPr>
          <a:lstStyle/>
          <a:p>
            <a:r>
              <a:rPr lang="en-PH" dirty="0" smtClean="0"/>
              <a:t>CSE11</a:t>
            </a:r>
          </a:p>
          <a:p>
            <a:r>
              <a:rPr lang="en-PH" dirty="0" smtClean="0"/>
              <a:t>Mobile App Design and Development</a:t>
            </a:r>
          </a:p>
          <a:p>
            <a:endParaRPr lang="en-PH" dirty="0" smtClean="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Android Applications</a:t>
            </a:r>
            <a:endParaRPr lang="en-US" dirty="0"/>
          </a:p>
        </p:txBody>
      </p:sp>
      <p:sp>
        <p:nvSpPr>
          <p:cNvPr id="3" name="Content Placeholder 2"/>
          <p:cNvSpPr>
            <a:spLocks noGrp="1"/>
          </p:cNvSpPr>
          <p:nvPr>
            <p:ph idx="1"/>
          </p:nvPr>
        </p:nvSpPr>
        <p:spPr>
          <a:xfrm>
            <a:off x="914400" y="1447800"/>
            <a:ext cx="7586690" cy="4572000"/>
          </a:xfrm>
        </p:spPr>
        <p:txBody>
          <a:bodyPr/>
          <a:lstStyle/>
          <a:p>
            <a:r>
              <a:rPr lang="en-US" dirty="0" smtClean="0"/>
              <a:t>Android applications are usually developed in the </a:t>
            </a:r>
            <a:r>
              <a:rPr lang="en-US" b="1" dirty="0" smtClean="0"/>
              <a:t>Java </a:t>
            </a:r>
            <a:r>
              <a:rPr lang="en-US" dirty="0" smtClean="0"/>
              <a:t>language using the Android Software Development Kit (SDK).</a:t>
            </a:r>
          </a:p>
          <a:p>
            <a:endParaRPr lang="en-US" dirty="0" smtClean="0"/>
          </a:p>
          <a:p>
            <a:r>
              <a:rPr lang="en-US" dirty="0" smtClean="0"/>
              <a:t>Once developed, Android applications can be packaged easily and sold out through application stores such as </a:t>
            </a:r>
            <a:r>
              <a:rPr lang="en-US" b="1" dirty="0" smtClean="0"/>
              <a:t>Google Play</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Android App Stores</a:t>
            </a:r>
            <a:endParaRPr lang="en-US" dirty="0"/>
          </a:p>
        </p:txBody>
      </p:sp>
      <p:sp>
        <p:nvSpPr>
          <p:cNvPr id="3" name="Content Placeholder 2"/>
          <p:cNvSpPr>
            <a:spLocks noGrp="1"/>
          </p:cNvSpPr>
          <p:nvPr>
            <p:ph idx="1"/>
          </p:nvPr>
        </p:nvSpPr>
        <p:spPr>
          <a:xfrm>
            <a:off x="914400" y="1447800"/>
            <a:ext cx="7586690" cy="4572000"/>
          </a:xfrm>
        </p:spPr>
        <p:txBody>
          <a:bodyPr/>
          <a:lstStyle/>
          <a:p>
            <a:endParaRPr lang="en-US" dirty="0"/>
          </a:p>
        </p:txBody>
      </p:sp>
      <p:pic>
        <p:nvPicPr>
          <p:cNvPr id="1026" name="Picture 2"/>
          <p:cNvPicPr>
            <a:picLocks noChangeAspect="1" noChangeArrowheads="1"/>
          </p:cNvPicPr>
          <p:nvPr/>
        </p:nvPicPr>
        <p:blipFill>
          <a:blip r:embed="rId2"/>
          <a:srcRect/>
          <a:stretch>
            <a:fillRect/>
          </a:stretch>
        </p:blipFill>
        <p:spPr bwMode="auto">
          <a:xfrm>
            <a:off x="1452560" y="1714488"/>
            <a:ext cx="2762250" cy="923925"/>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1571620" y="4286256"/>
            <a:ext cx="2286000" cy="1352550"/>
          </a:xfrm>
          <a:prstGeom prst="rect">
            <a:avLst/>
          </a:prstGeom>
          <a:noFill/>
          <a:ln w="9525">
            <a:noFill/>
            <a:miter lim="800000"/>
            <a:headEnd/>
            <a:tailEnd/>
          </a:ln>
          <a:effectLst/>
        </p:spPr>
      </p:pic>
      <p:pic>
        <p:nvPicPr>
          <p:cNvPr id="1028" name="Picture 4"/>
          <p:cNvPicPr>
            <a:picLocks noChangeAspect="1" noChangeArrowheads="1"/>
          </p:cNvPicPr>
          <p:nvPr/>
        </p:nvPicPr>
        <p:blipFill>
          <a:blip r:embed="rId4"/>
          <a:srcRect/>
          <a:stretch>
            <a:fillRect/>
          </a:stretch>
        </p:blipFill>
        <p:spPr bwMode="auto">
          <a:xfrm>
            <a:off x="4938734" y="1571612"/>
            <a:ext cx="2705100" cy="1143000"/>
          </a:xfrm>
          <a:prstGeom prst="rect">
            <a:avLst/>
          </a:prstGeom>
          <a:noFill/>
          <a:ln w="9525">
            <a:noFill/>
            <a:miter lim="800000"/>
            <a:headEnd/>
            <a:tailEnd/>
          </a:ln>
          <a:effectLst/>
        </p:spPr>
      </p:pic>
      <p:pic>
        <p:nvPicPr>
          <p:cNvPr id="1029" name="Picture 5"/>
          <p:cNvPicPr>
            <a:picLocks noChangeAspect="1" noChangeArrowheads="1"/>
          </p:cNvPicPr>
          <p:nvPr/>
        </p:nvPicPr>
        <p:blipFill>
          <a:blip r:embed="rId5"/>
          <a:srcRect/>
          <a:stretch>
            <a:fillRect/>
          </a:stretch>
        </p:blipFill>
        <p:spPr bwMode="auto">
          <a:xfrm>
            <a:off x="1552570" y="2857496"/>
            <a:ext cx="2305050" cy="1076325"/>
          </a:xfrm>
          <a:prstGeom prst="rect">
            <a:avLst/>
          </a:prstGeom>
          <a:noFill/>
          <a:ln w="9525">
            <a:noFill/>
            <a:miter lim="800000"/>
            <a:headEnd/>
            <a:tailEnd/>
          </a:ln>
          <a:effectLst/>
        </p:spPr>
      </p:pic>
      <p:pic>
        <p:nvPicPr>
          <p:cNvPr id="1030" name="Picture 6"/>
          <p:cNvPicPr>
            <a:picLocks noChangeAspect="1" noChangeArrowheads="1"/>
          </p:cNvPicPr>
          <p:nvPr/>
        </p:nvPicPr>
        <p:blipFill>
          <a:blip r:embed="rId6"/>
          <a:srcRect/>
          <a:stretch>
            <a:fillRect/>
          </a:stretch>
        </p:blipFill>
        <p:spPr bwMode="auto">
          <a:xfrm>
            <a:off x="4786314" y="4414852"/>
            <a:ext cx="3267075" cy="1085850"/>
          </a:xfrm>
          <a:prstGeom prst="rect">
            <a:avLst/>
          </a:prstGeom>
          <a:noFill/>
          <a:ln w="9525">
            <a:noFill/>
            <a:miter lim="800000"/>
            <a:headEnd/>
            <a:tailEnd/>
          </a:ln>
          <a:effectLst/>
        </p:spPr>
      </p:pic>
      <p:pic>
        <p:nvPicPr>
          <p:cNvPr id="1031" name="Picture 7"/>
          <p:cNvPicPr>
            <a:picLocks noChangeAspect="1" noChangeArrowheads="1"/>
          </p:cNvPicPr>
          <p:nvPr/>
        </p:nvPicPr>
        <p:blipFill>
          <a:blip r:embed="rId7"/>
          <a:srcRect/>
          <a:stretch>
            <a:fillRect/>
          </a:stretch>
        </p:blipFill>
        <p:spPr bwMode="auto">
          <a:xfrm>
            <a:off x="4786314" y="2972164"/>
            <a:ext cx="3500462" cy="956902"/>
          </a:xfrm>
          <a:prstGeom prst="rect">
            <a:avLst/>
          </a:prstGeom>
          <a:noFill/>
          <a:ln w="9525">
            <a:noFill/>
            <a:miter lim="800000"/>
            <a:headEnd/>
            <a:tailEnd/>
          </a:ln>
          <a:effectLst/>
        </p:spPr>
      </p:pic>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App Categories</a:t>
            </a:r>
            <a:endParaRPr lang="en-US" dirty="0"/>
          </a:p>
        </p:txBody>
      </p:sp>
      <p:sp>
        <p:nvSpPr>
          <p:cNvPr id="3" name="Content Placeholder 2"/>
          <p:cNvSpPr>
            <a:spLocks noGrp="1"/>
          </p:cNvSpPr>
          <p:nvPr>
            <p:ph idx="1"/>
          </p:nvPr>
        </p:nvSpPr>
        <p:spPr/>
        <p:txBody>
          <a:bodyPr/>
          <a:lstStyle/>
          <a:p>
            <a:endParaRPr lang="en-US"/>
          </a:p>
        </p:txBody>
      </p:sp>
      <p:pic>
        <p:nvPicPr>
          <p:cNvPr id="2050" name="Picture 2"/>
          <p:cNvPicPr>
            <a:picLocks noChangeAspect="1" noChangeArrowheads="1"/>
          </p:cNvPicPr>
          <p:nvPr/>
        </p:nvPicPr>
        <p:blipFill>
          <a:blip r:embed="rId2"/>
          <a:srcRect/>
          <a:stretch>
            <a:fillRect/>
          </a:stretch>
        </p:blipFill>
        <p:spPr bwMode="auto">
          <a:xfrm>
            <a:off x="887470" y="1785926"/>
            <a:ext cx="7827934" cy="3700478"/>
          </a:xfrm>
          <a:prstGeom prst="rect">
            <a:avLst/>
          </a:prstGeom>
          <a:noFill/>
          <a:ln w="9525">
            <a:noFill/>
            <a:miter lim="800000"/>
            <a:headEnd/>
            <a:tailEnd/>
          </a:ln>
          <a:effectLst/>
        </p:spPr>
      </p:pic>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PH" b="1" dirty="0" smtClean="0"/>
              <a:t>Android Versions</a:t>
            </a:r>
            <a:endParaRPr lang="en-US" b="1" dirty="0"/>
          </a:p>
        </p:txBody>
      </p:sp>
      <p:sp>
        <p:nvSpPr>
          <p:cNvPr id="3" name="Subtitle 2"/>
          <p:cNvSpPr>
            <a:spLocks noGrp="1"/>
          </p:cNvSpPr>
          <p:nvPr>
            <p:ph type="subTitle" idx="1"/>
          </p:nvPr>
        </p:nvSpPr>
        <p:spPr/>
        <p:txBody>
          <a:bodyPr>
            <a:normAutofit/>
          </a:bodyPr>
          <a:lstStyle/>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a:t>
            </a:r>
            <a:endParaRPr lang="en-US" dirty="0"/>
          </a:p>
        </p:txBody>
      </p:sp>
      <p:sp>
        <p:nvSpPr>
          <p:cNvPr id="3" name="Content Placeholder 2"/>
          <p:cNvSpPr>
            <a:spLocks noGrp="1"/>
          </p:cNvSpPr>
          <p:nvPr>
            <p:ph idx="1"/>
          </p:nvPr>
        </p:nvSpPr>
        <p:spPr/>
        <p:txBody>
          <a:bodyPr/>
          <a:lstStyle/>
          <a:p>
            <a:r>
              <a:rPr lang="en-US" dirty="0" smtClean="0"/>
              <a:t>Android versions are named after desserts (e.g. </a:t>
            </a:r>
            <a:r>
              <a:rPr lang="en-US" dirty="0" err="1" smtClean="0"/>
              <a:t>Kitkat</a:t>
            </a:r>
            <a:r>
              <a:rPr lang="en-US" dirty="0" smtClean="0"/>
              <a:t>, Donut, Jelly Bean)</a:t>
            </a:r>
          </a:p>
          <a:p>
            <a:endParaRPr lang="en-US" dirty="0" smtClean="0"/>
          </a:p>
          <a:p>
            <a:r>
              <a:rPr lang="en-US" dirty="0" smtClean="0"/>
              <a:t>Each version corresponds to different API Levels</a:t>
            </a:r>
          </a:p>
          <a:p>
            <a:endParaRPr lang="en-US" dirty="0" smtClean="0"/>
          </a:p>
          <a:p>
            <a:r>
              <a:rPr lang="en-US" dirty="0" smtClean="0"/>
              <a:t>API stands for Application Program Interface</a:t>
            </a:r>
          </a:p>
          <a:p>
            <a:endParaRPr lang="en-US" dirty="0" smtClean="0"/>
          </a:p>
          <a:p>
            <a:r>
              <a:rPr lang="en-US" dirty="0" smtClean="0"/>
              <a:t>API Level is an integer value that uniquely identifies the framework API revision offered by a version of the Android platform.</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a:t>
            </a:r>
            <a:endParaRPr lang="en-US" dirty="0"/>
          </a:p>
        </p:txBody>
      </p:sp>
      <p:sp>
        <p:nvSpPr>
          <p:cNvPr id="3" name="Content Placeholder 2"/>
          <p:cNvSpPr>
            <a:spLocks noGrp="1"/>
          </p:cNvSpPr>
          <p:nvPr>
            <p:ph idx="1"/>
          </p:nvPr>
        </p:nvSpPr>
        <p:spPr/>
        <p:txBody>
          <a:bodyPr/>
          <a:lstStyle/>
          <a:p>
            <a:pPr>
              <a:buNone/>
            </a:pPr>
            <a:endParaRPr lang="en-US" b="1" dirty="0" smtClean="0"/>
          </a:p>
          <a:p>
            <a:pPr>
              <a:buNone/>
            </a:pPr>
            <a:r>
              <a:rPr lang="en-US" b="1" dirty="0" smtClean="0"/>
              <a:t>Early Versions</a:t>
            </a:r>
            <a:endParaRPr lang="en-US" b="1" dirty="0"/>
          </a:p>
        </p:txBody>
      </p:sp>
      <p:graphicFrame>
        <p:nvGraphicFramePr>
          <p:cNvPr id="4" name="Table 3"/>
          <p:cNvGraphicFramePr>
            <a:graphicFrameLocks noGrp="1"/>
          </p:cNvGraphicFramePr>
          <p:nvPr/>
        </p:nvGraphicFramePr>
        <p:xfrm>
          <a:off x="1000102" y="2500306"/>
          <a:ext cx="7643864" cy="4028825"/>
        </p:xfrm>
        <a:graphic>
          <a:graphicData uri="http://schemas.openxmlformats.org/drawingml/2006/table">
            <a:tbl>
              <a:tblPr firstRow="1" bandRow="1">
                <a:tableStyleId>{0505E3EF-67EA-436B-97B2-0124C06EBD24}</a:tableStyleId>
              </a:tblPr>
              <a:tblGrid>
                <a:gridCol w="1910966"/>
                <a:gridCol w="1910966"/>
                <a:gridCol w="1910966"/>
                <a:gridCol w="1910966"/>
              </a:tblGrid>
              <a:tr h="1070585">
                <a:tc>
                  <a:txBody>
                    <a:bodyPr/>
                    <a:lstStyle/>
                    <a:p>
                      <a:pPr algn="ctr"/>
                      <a:r>
                        <a:rPr lang="en-US" dirty="0" smtClean="0"/>
                        <a:t>Version</a:t>
                      </a:r>
                      <a:endParaRPr lang="en-US" dirty="0"/>
                    </a:p>
                  </a:txBody>
                  <a:tcPr anchor="ctr"/>
                </a:tc>
                <a:tc>
                  <a:txBody>
                    <a:bodyPr/>
                    <a:lstStyle/>
                    <a:p>
                      <a:pPr algn="ctr"/>
                      <a:r>
                        <a:rPr lang="en-US" dirty="0" smtClean="0"/>
                        <a:t>Code Name</a:t>
                      </a:r>
                      <a:endParaRPr lang="en-US" dirty="0"/>
                    </a:p>
                  </a:txBody>
                  <a:tcPr anchor="ctr"/>
                </a:tc>
                <a:tc>
                  <a:txBody>
                    <a:bodyPr/>
                    <a:lstStyle/>
                    <a:p>
                      <a:pPr algn="ctr"/>
                      <a:r>
                        <a:rPr lang="en-US" dirty="0" smtClean="0"/>
                        <a:t>Release Date</a:t>
                      </a:r>
                      <a:endParaRPr lang="en-US" dirty="0"/>
                    </a:p>
                  </a:txBody>
                  <a:tcPr anchor="ctr"/>
                </a:tc>
                <a:tc>
                  <a:txBody>
                    <a:bodyPr/>
                    <a:lstStyle/>
                    <a:p>
                      <a:pPr algn="ctr"/>
                      <a:r>
                        <a:rPr lang="en-US" dirty="0" smtClean="0"/>
                        <a:t>API Level</a:t>
                      </a:r>
                      <a:endParaRPr lang="en-US" dirty="0"/>
                    </a:p>
                  </a:txBody>
                  <a:tcPr anchor="ctr"/>
                </a:tc>
              </a:tr>
              <a:tr h="501051">
                <a:tc>
                  <a:txBody>
                    <a:bodyPr/>
                    <a:lstStyle/>
                    <a:p>
                      <a:pPr algn="ctr"/>
                      <a:r>
                        <a:rPr lang="en-US" dirty="0" smtClean="0"/>
                        <a:t>1.0</a:t>
                      </a:r>
                      <a:endParaRPr lang="en-US" dirty="0"/>
                    </a:p>
                  </a:txBody>
                  <a:tcPr anchor="ctr"/>
                </a:tc>
                <a:tc>
                  <a:txBody>
                    <a:bodyPr/>
                    <a:lstStyle/>
                    <a:p>
                      <a:pPr algn="ctr"/>
                      <a:r>
                        <a:rPr lang="en-US" dirty="0" smtClean="0"/>
                        <a:t>Apple</a:t>
                      </a:r>
                      <a:r>
                        <a:rPr lang="en-US" baseline="0" dirty="0" smtClean="0"/>
                        <a:t> Pie</a:t>
                      </a:r>
                      <a:endParaRPr lang="en-US" dirty="0"/>
                    </a:p>
                  </a:txBody>
                  <a:tcPr anchor="ctr"/>
                </a:tc>
                <a:tc>
                  <a:txBody>
                    <a:bodyPr/>
                    <a:lstStyle/>
                    <a:p>
                      <a:pPr algn="ctr"/>
                      <a:r>
                        <a:rPr lang="en-US" dirty="0" smtClean="0"/>
                        <a:t>September 23,</a:t>
                      </a:r>
                      <a:r>
                        <a:rPr lang="en-US" baseline="0" dirty="0" smtClean="0"/>
                        <a:t> 2008</a:t>
                      </a:r>
                      <a:endParaRPr lang="en-US" dirty="0"/>
                    </a:p>
                  </a:txBody>
                  <a:tcPr anchor="ctr"/>
                </a:tc>
                <a:tc>
                  <a:txBody>
                    <a:bodyPr/>
                    <a:lstStyle/>
                    <a:p>
                      <a:pPr algn="ctr"/>
                      <a:r>
                        <a:rPr lang="en-US" dirty="0" smtClean="0"/>
                        <a:t>1</a:t>
                      </a:r>
                      <a:endParaRPr lang="en-US" dirty="0"/>
                    </a:p>
                  </a:txBody>
                  <a:tcPr anchor="ctr"/>
                </a:tc>
              </a:tr>
              <a:tr h="500066">
                <a:tc>
                  <a:txBody>
                    <a:bodyPr/>
                    <a:lstStyle/>
                    <a:p>
                      <a:pPr algn="ctr"/>
                      <a:r>
                        <a:rPr lang="en-US" dirty="0" smtClean="0"/>
                        <a:t>1.1</a:t>
                      </a:r>
                      <a:endParaRPr lang="en-US" dirty="0"/>
                    </a:p>
                  </a:txBody>
                  <a:tcPr anchor="ctr"/>
                </a:tc>
                <a:tc>
                  <a:txBody>
                    <a:bodyPr/>
                    <a:lstStyle/>
                    <a:p>
                      <a:pPr algn="ctr"/>
                      <a:r>
                        <a:rPr lang="en-US" dirty="0" smtClean="0"/>
                        <a:t>Petit Four/Banana</a:t>
                      </a:r>
                      <a:r>
                        <a:rPr lang="en-US" baseline="0" dirty="0" smtClean="0"/>
                        <a:t> Bread</a:t>
                      </a:r>
                      <a:endParaRPr lang="en-US" dirty="0" smtClean="0"/>
                    </a:p>
                  </a:txBody>
                  <a:tcPr anchor="ctr"/>
                </a:tc>
                <a:tc>
                  <a:txBody>
                    <a:bodyPr/>
                    <a:lstStyle/>
                    <a:p>
                      <a:pPr algn="ctr"/>
                      <a:r>
                        <a:rPr kumimoji="0" lang="en-US" kern="1200" dirty="0" smtClean="0"/>
                        <a:t>February 9, 2009</a:t>
                      </a:r>
                      <a:endParaRPr lang="en-US" dirty="0"/>
                    </a:p>
                  </a:txBody>
                  <a:tcPr anchor="ctr"/>
                </a:tc>
                <a:tc>
                  <a:txBody>
                    <a:bodyPr/>
                    <a:lstStyle/>
                    <a:p>
                      <a:pPr algn="ctr"/>
                      <a:r>
                        <a:rPr lang="en-US" dirty="0" smtClean="0"/>
                        <a:t>2</a:t>
                      </a:r>
                      <a:endParaRPr lang="en-US" dirty="0"/>
                    </a:p>
                  </a:txBody>
                  <a:tcPr anchor="ctr"/>
                </a:tc>
              </a:tr>
              <a:tr h="1800000">
                <a:tc>
                  <a:txBody>
                    <a:bodyPr/>
                    <a:lstStyle/>
                    <a:p>
                      <a:pPr algn="ctr"/>
                      <a:r>
                        <a:rPr lang="en-US" dirty="0" smtClean="0"/>
                        <a:t>1.5</a:t>
                      </a:r>
                      <a:endParaRPr lang="en-US" dirty="0"/>
                    </a:p>
                  </a:txBody>
                  <a:tcPr anchor="ctr"/>
                </a:tc>
                <a:tc>
                  <a:txBody>
                    <a:bodyPr/>
                    <a:lstStyle/>
                    <a:p>
                      <a:pPr algn="ctr"/>
                      <a:endParaRPr lang="en-US" sz="1050" dirty="0" smtClean="0"/>
                    </a:p>
                    <a:p>
                      <a:pPr algn="ctr"/>
                      <a:r>
                        <a:rPr lang="en-US" dirty="0" smtClean="0"/>
                        <a:t>Cupcake</a:t>
                      </a:r>
                      <a:endParaRPr lang="en-US" dirty="0"/>
                    </a:p>
                  </a:txBody>
                  <a:tcPr/>
                </a:tc>
                <a:tc>
                  <a:txBody>
                    <a:bodyPr/>
                    <a:lstStyle/>
                    <a:p>
                      <a:pPr algn="ctr"/>
                      <a:r>
                        <a:rPr kumimoji="0" lang="en-US" kern="1200" dirty="0" smtClean="0"/>
                        <a:t>April 27, 2009</a:t>
                      </a:r>
                      <a:endParaRPr lang="en-US" dirty="0"/>
                    </a:p>
                  </a:txBody>
                  <a:tcPr anchor="ctr"/>
                </a:tc>
                <a:tc>
                  <a:txBody>
                    <a:bodyPr/>
                    <a:lstStyle/>
                    <a:p>
                      <a:pPr algn="ctr"/>
                      <a:r>
                        <a:rPr lang="en-US" dirty="0" smtClean="0"/>
                        <a:t>3</a:t>
                      </a:r>
                      <a:endParaRPr lang="en-US" dirty="0"/>
                    </a:p>
                  </a:txBody>
                  <a:tcPr anchor="ctr"/>
                </a:tc>
              </a:tr>
            </a:tbl>
          </a:graphicData>
        </a:graphic>
      </p:graphicFrame>
      <p:pic>
        <p:nvPicPr>
          <p:cNvPr id="6" name="Picture 2"/>
          <p:cNvPicPr>
            <a:picLocks noChangeAspect="1" noChangeArrowheads="1"/>
          </p:cNvPicPr>
          <p:nvPr/>
        </p:nvPicPr>
        <p:blipFill>
          <a:blip r:embed="rId2"/>
          <a:srcRect/>
          <a:stretch>
            <a:fillRect/>
          </a:stretch>
        </p:blipFill>
        <p:spPr bwMode="auto">
          <a:xfrm>
            <a:off x="3357554" y="5105420"/>
            <a:ext cx="1076325" cy="1181100"/>
          </a:xfrm>
          <a:prstGeom prst="rect">
            <a:avLst/>
          </a:prstGeom>
          <a:noFill/>
          <a:ln w="9525">
            <a:noFill/>
            <a:miter lim="800000"/>
            <a:headEnd/>
            <a:tailEnd/>
          </a:ln>
          <a:effectLst/>
        </p:spPr>
      </p:pic>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1.0 – Apple Pie</a:t>
            </a:r>
          </a:p>
          <a:p>
            <a:r>
              <a:rPr lang="en-US" dirty="0" smtClean="0"/>
              <a:t>Download and updates via Android Market</a:t>
            </a:r>
          </a:p>
          <a:p>
            <a:r>
              <a:rPr lang="en-US" dirty="0" smtClean="0"/>
              <a:t>Web Browser</a:t>
            </a:r>
          </a:p>
          <a:p>
            <a:r>
              <a:rPr lang="en-US" b="1" dirty="0" smtClean="0"/>
              <a:t>Camera support</a:t>
            </a:r>
          </a:p>
          <a:p>
            <a:r>
              <a:rPr lang="en-US" b="1" dirty="0" smtClean="0"/>
              <a:t>Gmail</a:t>
            </a:r>
            <a:r>
              <a:rPr lang="en-US" dirty="0" smtClean="0"/>
              <a:t>, </a:t>
            </a:r>
            <a:r>
              <a:rPr lang="en-US" b="1" dirty="0" smtClean="0"/>
              <a:t>Contacts </a:t>
            </a:r>
            <a:r>
              <a:rPr lang="en-US" dirty="0" smtClean="0"/>
              <a:t>and </a:t>
            </a:r>
            <a:r>
              <a:rPr lang="en-US" b="1" dirty="0" smtClean="0"/>
              <a:t>Google Agenda </a:t>
            </a:r>
            <a:r>
              <a:rPr lang="en-US" dirty="0" smtClean="0"/>
              <a:t>synchronization</a:t>
            </a:r>
          </a:p>
          <a:p>
            <a:r>
              <a:rPr lang="en-US" b="1" dirty="0" smtClean="0"/>
              <a:t>Google Maps</a:t>
            </a:r>
          </a:p>
          <a:p>
            <a:r>
              <a:rPr lang="en-US" b="1" dirty="0" smtClean="0"/>
              <a:t>YouTube application</a:t>
            </a:r>
            <a:endParaRPr lang="en-US"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1.1 – Banana Bread</a:t>
            </a:r>
          </a:p>
          <a:p>
            <a:r>
              <a:rPr lang="en-US" b="1" dirty="0" smtClean="0"/>
              <a:t>"Show" &amp; "Hide" numeric keyboard</a:t>
            </a:r>
            <a:r>
              <a:rPr lang="en-US" dirty="0" smtClean="0"/>
              <a:t>, in caller application</a:t>
            </a:r>
          </a:p>
          <a:p>
            <a:r>
              <a:rPr lang="en-US" dirty="0" smtClean="0"/>
              <a:t>Ability to save </a:t>
            </a:r>
            <a:r>
              <a:rPr lang="en-US" b="1" dirty="0" smtClean="0"/>
              <a:t>MMS attachments</a:t>
            </a:r>
          </a:p>
          <a:p>
            <a:pPr>
              <a:buNone/>
            </a:pP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1.5 – Cupcake</a:t>
            </a:r>
          </a:p>
          <a:p>
            <a:r>
              <a:rPr lang="en-US" dirty="0" smtClean="0"/>
              <a:t>Bluetooth A2DP, AVRCP support</a:t>
            </a:r>
          </a:p>
          <a:p>
            <a:r>
              <a:rPr lang="en-US" dirty="0" smtClean="0"/>
              <a:t>Soft-keyboard with </a:t>
            </a:r>
            <a:r>
              <a:rPr lang="en-US" b="1" dirty="0" smtClean="0"/>
              <a:t>text-prediction</a:t>
            </a:r>
          </a:p>
          <a:p>
            <a:r>
              <a:rPr lang="en-US" b="1" dirty="0" smtClean="0"/>
              <a:t>Record/watch videos</a:t>
            </a:r>
          </a:p>
          <a:p>
            <a:pPr>
              <a:buNone/>
            </a:pP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pic>
        <p:nvPicPr>
          <p:cNvPr id="4099" name="Picture 3"/>
          <p:cNvPicPr>
            <a:picLocks noChangeAspect="1" noChangeArrowheads="1"/>
          </p:cNvPicPr>
          <p:nvPr/>
        </p:nvPicPr>
        <p:blipFill>
          <a:blip r:embed="rId2"/>
          <a:srcRect l="9345" r="12782"/>
          <a:stretch>
            <a:fillRect/>
          </a:stretch>
        </p:blipFill>
        <p:spPr bwMode="auto">
          <a:xfrm>
            <a:off x="714348" y="1561084"/>
            <a:ext cx="8001056" cy="4439684"/>
          </a:xfrm>
          <a:prstGeom prst="rect">
            <a:avLst/>
          </a:prstGeom>
          <a:noFill/>
          <a:ln w="9525">
            <a:noFill/>
            <a:miter lim="800000"/>
            <a:headEnd/>
            <a:tailEnd/>
          </a:ln>
          <a:effectLst/>
        </p:spPr>
      </p:pic>
      <p:sp>
        <p:nvSpPr>
          <p:cNvPr id="7" name="Oval 6"/>
          <p:cNvSpPr/>
          <p:nvPr/>
        </p:nvSpPr>
        <p:spPr>
          <a:xfrm>
            <a:off x="857224" y="1643050"/>
            <a:ext cx="2143140" cy="2143140"/>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tx1"/>
                </a:solidFill>
              </a:rPr>
              <a:t>API 4</a:t>
            </a:r>
          </a:p>
          <a:p>
            <a:pPr algn="ctr"/>
            <a:r>
              <a:rPr lang="en-US" dirty="0" smtClean="0">
                <a:solidFill>
                  <a:schemeClr val="tx1"/>
                </a:solidFill>
              </a:rPr>
              <a:t>September 15, 2009</a:t>
            </a:r>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Why Android?</a:t>
            </a:r>
            <a:endParaRPr lang="en-US" dirty="0"/>
          </a:p>
        </p:txBody>
      </p:sp>
      <p:sp>
        <p:nvSpPr>
          <p:cNvPr id="3" name="Content Placeholder 2"/>
          <p:cNvSpPr>
            <a:spLocks noGrp="1"/>
          </p:cNvSpPr>
          <p:nvPr>
            <p:ph idx="1"/>
          </p:nvPr>
        </p:nvSpPr>
        <p:spPr/>
        <p:txBody>
          <a:bodyPr>
            <a:normAutofit/>
          </a:bodyPr>
          <a:lstStyle/>
          <a:p>
            <a:pPr>
              <a:buNone/>
            </a:pPr>
            <a:endParaRPr lang="en-US" b="1" dirty="0"/>
          </a:p>
        </p:txBody>
      </p:sp>
      <p:pic>
        <p:nvPicPr>
          <p:cNvPr id="7" name="Picture 4"/>
          <p:cNvPicPr>
            <a:picLocks noChangeAspect="1" noChangeArrowheads="1"/>
          </p:cNvPicPr>
          <p:nvPr/>
        </p:nvPicPr>
        <p:blipFill>
          <a:blip r:embed="rId3"/>
          <a:srcRect/>
          <a:stretch>
            <a:fillRect/>
          </a:stretch>
        </p:blipFill>
        <p:spPr bwMode="auto">
          <a:xfrm>
            <a:off x="3857620" y="2474958"/>
            <a:ext cx="1623532" cy="1668422"/>
          </a:xfrm>
          <a:prstGeom prst="rect">
            <a:avLst/>
          </a:prstGeom>
          <a:noFill/>
          <a:ln w="9525">
            <a:noFill/>
            <a:miter lim="800000"/>
            <a:headEnd/>
            <a:tailEnd/>
          </a:ln>
          <a:effectLst/>
        </p:spPr>
      </p:pic>
      <p:sp>
        <p:nvSpPr>
          <p:cNvPr id="8" name="Rectangle 7"/>
          <p:cNvSpPr/>
          <p:nvPr/>
        </p:nvSpPr>
        <p:spPr>
          <a:xfrm>
            <a:off x="1142976" y="1643050"/>
            <a:ext cx="2286016" cy="928694"/>
          </a:xfrm>
          <a:prstGeom prst="rect">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dirty="0" smtClean="0">
                <a:solidFill>
                  <a:schemeClr val="tx1"/>
                </a:solidFill>
              </a:rPr>
              <a:t>Open Source</a:t>
            </a:r>
            <a:endParaRPr lang="en-US" sz="2000" dirty="0">
              <a:solidFill>
                <a:schemeClr val="tx1"/>
              </a:solidFill>
            </a:endParaRPr>
          </a:p>
        </p:txBody>
      </p:sp>
      <p:sp>
        <p:nvSpPr>
          <p:cNvPr id="9" name="Rectangle 8"/>
          <p:cNvSpPr/>
          <p:nvPr/>
        </p:nvSpPr>
        <p:spPr>
          <a:xfrm>
            <a:off x="1142976" y="2846345"/>
            <a:ext cx="2286016" cy="928694"/>
          </a:xfrm>
          <a:prstGeom prst="rect">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dirty="0" smtClean="0">
                <a:solidFill>
                  <a:schemeClr val="tx1"/>
                </a:solidFill>
              </a:rPr>
              <a:t>Larger Developer and Community Reach</a:t>
            </a:r>
            <a:endParaRPr lang="en-US" dirty="0">
              <a:solidFill>
                <a:schemeClr val="tx1"/>
              </a:solidFill>
            </a:endParaRPr>
          </a:p>
        </p:txBody>
      </p:sp>
      <p:sp>
        <p:nvSpPr>
          <p:cNvPr id="10" name="Rectangle 9"/>
          <p:cNvSpPr/>
          <p:nvPr/>
        </p:nvSpPr>
        <p:spPr>
          <a:xfrm>
            <a:off x="1142976" y="4071942"/>
            <a:ext cx="2286016" cy="928694"/>
          </a:xfrm>
          <a:prstGeom prst="rect">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dirty="0" smtClean="0">
                <a:solidFill>
                  <a:schemeClr val="tx1"/>
                </a:solidFill>
              </a:rPr>
              <a:t>Increased Marketing</a:t>
            </a:r>
          </a:p>
        </p:txBody>
      </p:sp>
      <p:sp>
        <p:nvSpPr>
          <p:cNvPr id="11" name="Rectangle 10"/>
          <p:cNvSpPr/>
          <p:nvPr/>
        </p:nvSpPr>
        <p:spPr>
          <a:xfrm>
            <a:off x="6000760" y="1643050"/>
            <a:ext cx="2286016" cy="928694"/>
          </a:xfrm>
          <a:prstGeom prst="rect">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dirty="0" smtClean="0">
                <a:solidFill>
                  <a:schemeClr val="tx1"/>
                </a:solidFill>
              </a:rPr>
              <a:t>Rich Development Environment</a:t>
            </a:r>
          </a:p>
        </p:txBody>
      </p:sp>
      <p:sp>
        <p:nvSpPr>
          <p:cNvPr id="12" name="Rectangle 11"/>
          <p:cNvSpPr/>
          <p:nvPr/>
        </p:nvSpPr>
        <p:spPr>
          <a:xfrm>
            <a:off x="6000760" y="2846345"/>
            <a:ext cx="2286016" cy="928694"/>
          </a:xfrm>
          <a:prstGeom prst="rect">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dirty="0" smtClean="0">
                <a:solidFill>
                  <a:schemeClr val="tx1"/>
                </a:solidFill>
              </a:rPr>
              <a:t>Higher Success Ratio</a:t>
            </a:r>
          </a:p>
        </p:txBody>
      </p:sp>
      <p:sp>
        <p:nvSpPr>
          <p:cNvPr id="13" name="Rectangle 12"/>
          <p:cNvSpPr/>
          <p:nvPr/>
        </p:nvSpPr>
        <p:spPr>
          <a:xfrm>
            <a:off x="6000760" y="4071942"/>
            <a:ext cx="2286016" cy="928694"/>
          </a:xfrm>
          <a:prstGeom prst="rect">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dirty="0" smtClean="0">
                <a:solidFill>
                  <a:schemeClr val="tx1"/>
                </a:solidFill>
              </a:rPr>
              <a:t>Reduced Cost of Development</a:t>
            </a:r>
          </a:p>
        </p:txBody>
      </p:sp>
      <p:sp>
        <p:nvSpPr>
          <p:cNvPr id="14" name="Rectangle 13"/>
          <p:cNvSpPr/>
          <p:nvPr/>
        </p:nvSpPr>
        <p:spPr>
          <a:xfrm>
            <a:off x="3522732" y="5143512"/>
            <a:ext cx="2286016" cy="928694"/>
          </a:xfrm>
          <a:prstGeom prst="rect">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dirty="0" smtClean="0">
                <a:solidFill>
                  <a:schemeClr val="tx1"/>
                </a:solidFill>
              </a:rPr>
              <a:t>Inter App Integration</a:t>
            </a:r>
          </a:p>
        </p:txBody>
      </p:sp>
      <p:cxnSp>
        <p:nvCxnSpPr>
          <p:cNvPr id="16" name="Straight Connector 15"/>
          <p:cNvCxnSpPr>
            <a:endCxn id="8" idx="3"/>
          </p:cNvCxnSpPr>
          <p:nvPr/>
        </p:nvCxnSpPr>
        <p:spPr>
          <a:xfrm rot="16200000" flipV="1">
            <a:off x="3339695" y="2196695"/>
            <a:ext cx="678661" cy="500066"/>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7" idx="1"/>
            <a:endCxn id="9" idx="3"/>
          </p:cNvCxnSpPr>
          <p:nvPr/>
        </p:nvCxnSpPr>
        <p:spPr>
          <a:xfrm rot="10800000" flipV="1">
            <a:off x="3428992" y="3309168"/>
            <a:ext cx="428628" cy="1523"/>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endCxn id="10" idx="3"/>
          </p:cNvCxnSpPr>
          <p:nvPr/>
        </p:nvCxnSpPr>
        <p:spPr>
          <a:xfrm rot="10800000" flipV="1">
            <a:off x="3428992" y="4000503"/>
            <a:ext cx="642942" cy="535785"/>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4" idx="0"/>
            <a:endCxn id="7" idx="2"/>
          </p:cNvCxnSpPr>
          <p:nvPr/>
        </p:nvCxnSpPr>
        <p:spPr>
          <a:xfrm rot="5400000" flipH="1" flipV="1">
            <a:off x="4167497" y="4641623"/>
            <a:ext cx="1000132" cy="3646"/>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2" idx="1"/>
            <a:endCxn id="7" idx="3"/>
          </p:cNvCxnSpPr>
          <p:nvPr/>
        </p:nvCxnSpPr>
        <p:spPr>
          <a:xfrm rot="10800000">
            <a:off x="5481152" y="3309170"/>
            <a:ext cx="519608" cy="1523"/>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3" idx="1"/>
          </p:cNvCxnSpPr>
          <p:nvPr/>
        </p:nvCxnSpPr>
        <p:spPr>
          <a:xfrm rot="10800000">
            <a:off x="5214942" y="3929067"/>
            <a:ext cx="785818" cy="607223"/>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11" idx="1"/>
          </p:cNvCxnSpPr>
          <p:nvPr/>
        </p:nvCxnSpPr>
        <p:spPr>
          <a:xfrm rot="10800000" flipV="1">
            <a:off x="5214942" y="2107396"/>
            <a:ext cx="785818" cy="678661"/>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1.6 – Donut</a:t>
            </a:r>
          </a:p>
          <a:p>
            <a:r>
              <a:rPr lang="en-US" b="1" dirty="0" smtClean="0"/>
              <a:t>Gesture framework</a:t>
            </a:r>
          </a:p>
          <a:p>
            <a:r>
              <a:rPr lang="en-US" dirty="0" smtClean="0"/>
              <a:t>Turn-by-turn navigation</a:t>
            </a:r>
          </a:p>
          <a:p>
            <a:endParaRPr lang="en-PH" dirty="0" smtClean="0"/>
          </a:p>
          <a:p>
            <a:pPr>
              <a:buNone/>
            </a:pP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pic>
        <p:nvPicPr>
          <p:cNvPr id="5122" name="Picture 2"/>
          <p:cNvPicPr>
            <a:picLocks noChangeAspect="1" noChangeArrowheads="1"/>
          </p:cNvPicPr>
          <p:nvPr/>
        </p:nvPicPr>
        <p:blipFill>
          <a:blip r:embed="rId2"/>
          <a:srcRect l="9515" r="4670"/>
          <a:stretch>
            <a:fillRect/>
          </a:stretch>
        </p:blipFill>
        <p:spPr bwMode="auto">
          <a:xfrm>
            <a:off x="428596" y="1500174"/>
            <a:ext cx="8358246" cy="4714908"/>
          </a:xfrm>
          <a:prstGeom prst="rect">
            <a:avLst/>
          </a:prstGeom>
          <a:noFill/>
          <a:ln w="9525">
            <a:noFill/>
            <a:miter lim="800000"/>
            <a:headEnd/>
            <a:tailEnd/>
          </a:ln>
          <a:effectLst/>
        </p:spPr>
      </p:pic>
      <p:sp>
        <p:nvSpPr>
          <p:cNvPr id="6" name="Oval 5"/>
          <p:cNvSpPr/>
          <p:nvPr/>
        </p:nvSpPr>
        <p:spPr>
          <a:xfrm>
            <a:off x="642910" y="1714488"/>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tx1"/>
                </a:solidFill>
              </a:rPr>
              <a:t>API 5-7</a:t>
            </a:r>
          </a:p>
          <a:p>
            <a:pPr algn="ctr"/>
            <a:r>
              <a:rPr lang="en-US" dirty="0" smtClean="0">
                <a:solidFill>
                  <a:schemeClr val="tx1"/>
                </a:solidFill>
              </a:rPr>
              <a:t>October 26, 2009</a:t>
            </a:r>
          </a:p>
        </p:txBody>
      </p:sp>
    </p:spTree>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2.2 – </a:t>
            </a:r>
            <a:r>
              <a:rPr lang="en-PH" b="1" dirty="0" err="1" smtClean="0"/>
              <a:t>Eclair</a:t>
            </a:r>
            <a:endParaRPr lang="en-PH" b="1" dirty="0" smtClean="0"/>
          </a:p>
          <a:p>
            <a:r>
              <a:rPr lang="en-US" b="1" dirty="0" smtClean="0"/>
              <a:t>HTML</a:t>
            </a:r>
          </a:p>
          <a:p>
            <a:r>
              <a:rPr lang="en-US" b="1" dirty="0" smtClean="0"/>
              <a:t>Digital zoom</a:t>
            </a:r>
          </a:p>
          <a:p>
            <a:r>
              <a:rPr lang="en-US" dirty="0" smtClean="0"/>
              <a:t>Microsoft Exchange support</a:t>
            </a:r>
          </a:p>
          <a:p>
            <a:r>
              <a:rPr lang="en-US" b="1" dirty="0" smtClean="0"/>
              <a:t>Bluetooth 2.1</a:t>
            </a:r>
          </a:p>
          <a:p>
            <a:r>
              <a:rPr lang="en-US" dirty="0" smtClean="0"/>
              <a:t>Live Wallpapers</a:t>
            </a:r>
          </a:p>
          <a:p>
            <a:r>
              <a:rPr lang="en-US" dirty="0" smtClean="0"/>
              <a:t>Updated UI</a:t>
            </a:r>
          </a:p>
          <a:p>
            <a:endParaRPr lang="en-PH" dirty="0" smtClean="0"/>
          </a:p>
          <a:p>
            <a:pPr>
              <a:buNone/>
            </a:pP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pic>
        <p:nvPicPr>
          <p:cNvPr id="6146" name="Picture 2"/>
          <p:cNvPicPr>
            <a:picLocks noChangeAspect="1" noChangeArrowheads="1"/>
          </p:cNvPicPr>
          <p:nvPr/>
        </p:nvPicPr>
        <p:blipFill>
          <a:blip r:embed="rId2"/>
          <a:srcRect/>
          <a:stretch>
            <a:fillRect/>
          </a:stretch>
        </p:blipFill>
        <p:spPr bwMode="auto">
          <a:xfrm>
            <a:off x="494474" y="1595440"/>
            <a:ext cx="8363806" cy="4191014"/>
          </a:xfrm>
          <a:prstGeom prst="rect">
            <a:avLst/>
          </a:prstGeom>
          <a:noFill/>
          <a:ln w="9525">
            <a:noFill/>
            <a:miter lim="800000"/>
            <a:headEnd/>
            <a:tailEnd/>
          </a:ln>
          <a:effectLst/>
        </p:spPr>
      </p:pic>
      <p:sp>
        <p:nvSpPr>
          <p:cNvPr id="6" name="Oval 5"/>
          <p:cNvSpPr/>
          <p:nvPr/>
        </p:nvSpPr>
        <p:spPr>
          <a:xfrm>
            <a:off x="642910" y="1714488"/>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tx1"/>
                </a:solidFill>
              </a:rPr>
              <a:t>API 8</a:t>
            </a:r>
          </a:p>
          <a:p>
            <a:pPr algn="ctr"/>
            <a:r>
              <a:rPr lang="en-US" dirty="0" smtClean="0">
                <a:solidFill>
                  <a:schemeClr val="tx1"/>
                </a:solidFill>
              </a:rPr>
              <a:t>May 20, 2010</a:t>
            </a:r>
          </a:p>
        </p:txBody>
      </p:sp>
    </p:spTree>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2.2 – </a:t>
            </a:r>
            <a:r>
              <a:rPr lang="en-PH" b="1" dirty="0" err="1" smtClean="0"/>
              <a:t>Froyo</a:t>
            </a:r>
            <a:endParaRPr lang="en-PH" b="1" dirty="0" smtClean="0"/>
          </a:p>
          <a:p>
            <a:r>
              <a:rPr lang="en-US" dirty="0" smtClean="0"/>
              <a:t>Speed improvements</a:t>
            </a:r>
          </a:p>
          <a:p>
            <a:r>
              <a:rPr lang="en-US" dirty="0" smtClean="0"/>
              <a:t>JIT implementation</a:t>
            </a:r>
          </a:p>
          <a:p>
            <a:r>
              <a:rPr lang="en-US" b="1" dirty="0" smtClean="0"/>
              <a:t>USB Tethering</a:t>
            </a:r>
          </a:p>
          <a:p>
            <a:r>
              <a:rPr lang="en-US" dirty="0" smtClean="0"/>
              <a:t>Applications installation to the expandable memory</a:t>
            </a:r>
          </a:p>
          <a:p>
            <a:r>
              <a:rPr lang="en-US" b="1" dirty="0" smtClean="0"/>
              <a:t>Upload file support in the browser</a:t>
            </a:r>
          </a:p>
          <a:p>
            <a:r>
              <a:rPr lang="en-US" dirty="0" smtClean="0"/>
              <a:t>Animated GIFs</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pic>
        <p:nvPicPr>
          <p:cNvPr id="7170" name="Picture 2"/>
          <p:cNvPicPr>
            <a:picLocks noChangeAspect="1" noChangeArrowheads="1"/>
          </p:cNvPicPr>
          <p:nvPr/>
        </p:nvPicPr>
        <p:blipFill>
          <a:blip r:embed="rId2"/>
          <a:srcRect/>
          <a:stretch>
            <a:fillRect/>
          </a:stretch>
        </p:blipFill>
        <p:spPr bwMode="auto">
          <a:xfrm>
            <a:off x="606499" y="1714488"/>
            <a:ext cx="8180343" cy="4340244"/>
          </a:xfrm>
          <a:prstGeom prst="rect">
            <a:avLst/>
          </a:prstGeom>
          <a:noFill/>
          <a:ln w="9525">
            <a:noFill/>
            <a:miter lim="800000"/>
            <a:headEnd/>
            <a:tailEnd/>
          </a:ln>
          <a:effectLst/>
        </p:spPr>
      </p:pic>
      <p:sp>
        <p:nvSpPr>
          <p:cNvPr id="6" name="Oval 5"/>
          <p:cNvSpPr/>
          <p:nvPr/>
        </p:nvSpPr>
        <p:spPr>
          <a:xfrm>
            <a:off x="6715140" y="1785926"/>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tx1"/>
                </a:solidFill>
              </a:rPr>
              <a:t>API 9-10</a:t>
            </a:r>
          </a:p>
          <a:p>
            <a:pPr algn="ctr"/>
            <a:r>
              <a:rPr lang="en-US" dirty="0" smtClean="0">
                <a:solidFill>
                  <a:schemeClr val="tx1"/>
                </a:solidFill>
              </a:rPr>
              <a:t>December 6, 2010</a:t>
            </a:r>
          </a:p>
        </p:txBody>
      </p:sp>
    </p:spTree>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2.3 – Gingerbread</a:t>
            </a:r>
          </a:p>
          <a:p>
            <a:r>
              <a:rPr lang="en-US" dirty="0" smtClean="0"/>
              <a:t>Updated UI</a:t>
            </a:r>
          </a:p>
          <a:p>
            <a:r>
              <a:rPr lang="en-US" dirty="0" smtClean="0"/>
              <a:t>Improved keyboard ease of use</a:t>
            </a:r>
          </a:p>
          <a:p>
            <a:r>
              <a:rPr lang="en-US" dirty="0" smtClean="0"/>
              <a:t>Improved copy/paste</a:t>
            </a:r>
          </a:p>
          <a:p>
            <a:r>
              <a:rPr lang="en-US" dirty="0" smtClean="0"/>
              <a:t>Improved power management</a:t>
            </a:r>
          </a:p>
          <a:p>
            <a:r>
              <a:rPr lang="en-US" dirty="0" smtClean="0"/>
              <a:t>Social networking features</a:t>
            </a:r>
          </a:p>
          <a:p>
            <a:r>
              <a:rPr lang="en-US" dirty="0" smtClean="0"/>
              <a:t>Near Field Communication support</a:t>
            </a:r>
          </a:p>
          <a:p>
            <a:r>
              <a:rPr lang="en-US" dirty="0" smtClean="0"/>
              <a:t>Native VoIP/SIP support</a:t>
            </a:r>
          </a:p>
          <a:p>
            <a:r>
              <a:rPr lang="en-US" dirty="0" smtClean="0"/>
              <a:t>Video call support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fontScale="77500" lnSpcReduction="20000"/>
          </a:bodyPr>
          <a:lstStyle/>
          <a:p>
            <a:pPr>
              <a:buNone/>
            </a:pPr>
            <a:r>
              <a:rPr lang="en-PH" b="1" dirty="0" smtClean="0"/>
              <a:t>Android 2.3.4 – Gingerbread</a:t>
            </a:r>
          </a:p>
          <a:p>
            <a:r>
              <a:rPr lang="en-US" dirty="0" smtClean="0"/>
              <a:t>Voice or video chat using </a:t>
            </a:r>
            <a:r>
              <a:rPr lang="en-US" b="1" dirty="0" smtClean="0"/>
              <a:t>Google Talk</a:t>
            </a:r>
          </a:p>
          <a:p>
            <a:pPr>
              <a:buNone/>
            </a:pPr>
            <a:endParaRPr lang="en-PH" b="1" dirty="0" smtClean="0"/>
          </a:p>
          <a:p>
            <a:pPr>
              <a:buNone/>
            </a:pPr>
            <a:r>
              <a:rPr lang="en-PH" b="1" dirty="0" smtClean="0"/>
              <a:t>Android 2.3.5 – Gingerbread</a:t>
            </a:r>
          </a:p>
          <a:p>
            <a:r>
              <a:rPr lang="en-US" dirty="0" smtClean="0"/>
              <a:t>Improved network performance for the Nexus S 4G</a:t>
            </a:r>
          </a:p>
          <a:p>
            <a:r>
              <a:rPr lang="en-US" dirty="0" smtClean="0"/>
              <a:t>Fixed Bluetooth issues on the Samsung Galaxy S</a:t>
            </a:r>
          </a:p>
          <a:p>
            <a:r>
              <a:rPr lang="en-US" dirty="0" smtClean="0"/>
              <a:t>Gmail app. Improvements</a:t>
            </a:r>
          </a:p>
          <a:p>
            <a:pPr>
              <a:buNone/>
            </a:pPr>
            <a:endParaRPr lang="en-PH" b="1" dirty="0" smtClean="0"/>
          </a:p>
          <a:p>
            <a:pPr>
              <a:buNone/>
            </a:pPr>
            <a:r>
              <a:rPr lang="en-PH" b="1" dirty="0" smtClean="0"/>
              <a:t>Android 2.3.6 – Gingerbread</a:t>
            </a:r>
            <a:endParaRPr lang="en-US" dirty="0" smtClean="0"/>
          </a:p>
          <a:p>
            <a:r>
              <a:rPr lang="en-US" dirty="0" smtClean="0"/>
              <a:t>Voice search issue fixed</a:t>
            </a:r>
          </a:p>
          <a:p>
            <a:pPr>
              <a:buNone/>
            </a:pPr>
            <a:endParaRPr lang="en-PH" dirty="0" smtClean="0"/>
          </a:p>
          <a:p>
            <a:pPr>
              <a:buNone/>
            </a:pPr>
            <a:r>
              <a:rPr lang="en-PH" b="1" dirty="0" smtClean="0"/>
              <a:t>Android 2.3.7 – Gingerbread</a:t>
            </a:r>
            <a:endParaRPr lang="en-US" dirty="0" smtClean="0"/>
          </a:p>
          <a:p>
            <a:pPr>
              <a:buNone/>
            </a:pPr>
            <a:r>
              <a:rPr lang="en-US" dirty="0" smtClean="0"/>
              <a:t>Google Wallet support for the Nexus S 4G</a:t>
            </a:r>
          </a:p>
          <a:p>
            <a:pPr>
              <a:buNone/>
            </a:pPr>
            <a:endParaRPr lang="en-PH" b="1" dirty="0" smtClean="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pic>
        <p:nvPicPr>
          <p:cNvPr id="9218" name="Picture 2"/>
          <p:cNvPicPr>
            <a:picLocks noChangeAspect="1" noChangeArrowheads="1"/>
          </p:cNvPicPr>
          <p:nvPr/>
        </p:nvPicPr>
        <p:blipFill>
          <a:blip r:embed="rId2"/>
          <a:srcRect l="5065" r="6277"/>
          <a:stretch>
            <a:fillRect/>
          </a:stretch>
        </p:blipFill>
        <p:spPr bwMode="auto">
          <a:xfrm>
            <a:off x="714348" y="1714488"/>
            <a:ext cx="8072494" cy="4064018"/>
          </a:xfrm>
          <a:prstGeom prst="rect">
            <a:avLst/>
          </a:prstGeom>
          <a:noFill/>
          <a:ln w="9525">
            <a:noFill/>
            <a:miter lim="800000"/>
            <a:headEnd/>
            <a:tailEnd/>
          </a:ln>
          <a:effectLst/>
        </p:spPr>
      </p:pic>
      <p:sp>
        <p:nvSpPr>
          <p:cNvPr id="5" name="Oval 4"/>
          <p:cNvSpPr/>
          <p:nvPr/>
        </p:nvSpPr>
        <p:spPr>
          <a:xfrm>
            <a:off x="642910" y="1714488"/>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API 11-13</a:t>
            </a:r>
          </a:p>
          <a:p>
            <a:pPr algn="ctr"/>
            <a:r>
              <a:rPr lang="en-US" dirty="0" smtClean="0">
                <a:solidFill>
                  <a:schemeClr val="tx1"/>
                </a:solidFill>
              </a:rPr>
              <a:t>February 22, 2011</a:t>
            </a:r>
          </a:p>
        </p:txBody>
      </p:sp>
    </p:spTree>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fontScale="85000" lnSpcReduction="20000"/>
          </a:bodyPr>
          <a:lstStyle/>
          <a:p>
            <a:pPr>
              <a:buNone/>
            </a:pPr>
            <a:r>
              <a:rPr lang="en-PH" b="1" dirty="0" smtClean="0"/>
              <a:t>Android 3.0 – Honeycomb</a:t>
            </a:r>
          </a:p>
          <a:p>
            <a:r>
              <a:rPr lang="en-US" b="1" dirty="0" smtClean="0"/>
              <a:t>Multi core support</a:t>
            </a:r>
          </a:p>
          <a:p>
            <a:r>
              <a:rPr lang="en-US" dirty="0" smtClean="0"/>
              <a:t>Better tablet support</a:t>
            </a:r>
          </a:p>
          <a:p>
            <a:r>
              <a:rPr lang="en-US" dirty="0" smtClean="0"/>
              <a:t>Updated 3D UI</a:t>
            </a:r>
          </a:p>
          <a:p>
            <a:pPr lvl="1"/>
            <a:r>
              <a:rPr lang="en-US" dirty="0" smtClean="0"/>
              <a:t>customizable </a:t>
            </a:r>
            <a:r>
              <a:rPr lang="en-US" dirty="0" err="1" smtClean="0"/>
              <a:t>homescreens</a:t>
            </a:r>
            <a:endParaRPr lang="en-US" dirty="0" smtClean="0"/>
          </a:p>
          <a:p>
            <a:pPr lvl="1"/>
            <a:r>
              <a:rPr lang="en-US" dirty="0" smtClean="0"/>
              <a:t>recent applications viewing</a:t>
            </a:r>
          </a:p>
          <a:p>
            <a:pPr lvl="1"/>
            <a:r>
              <a:rPr lang="en-US" dirty="0" smtClean="0"/>
              <a:t>redone keyboard layout</a:t>
            </a:r>
          </a:p>
          <a:p>
            <a:r>
              <a:rPr lang="en-US" dirty="0" smtClean="0"/>
              <a:t>Media/Picture transport protocol</a:t>
            </a:r>
          </a:p>
          <a:p>
            <a:r>
              <a:rPr lang="en-US" dirty="0" smtClean="0"/>
              <a:t>Google Talk video chat</a:t>
            </a:r>
          </a:p>
          <a:p>
            <a:r>
              <a:rPr lang="en-US" dirty="0" smtClean="0"/>
              <a:t>Google eBooks</a:t>
            </a:r>
          </a:p>
          <a:p>
            <a:r>
              <a:rPr lang="en-US" dirty="0" smtClean="0"/>
              <a:t>"Private browsing"</a:t>
            </a:r>
          </a:p>
          <a:p>
            <a:r>
              <a:rPr lang="en-US" dirty="0" smtClean="0"/>
              <a:t>System-wide Clipboard</a:t>
            </a:r>
          </a:p>
          <a:p>
            <a:r>
              <a:rPr lang="en-US" dirty="0" smtClean="0"/>
              <a:t>HTTP Live streaming</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Why Android? (cont.)</a:t>
            </a:r>
            <a:endParaRPr lang="en-US" dirty="0"/>
          </a:p>
        </p:txBody>
      </p:sp>
      <p:sp>
        <p:nvSpPr>
          <p:cNvPr id="3" name="Content Placeholder 2"/>
          <p:cNvSpPr>
            <a:spLocks noGrp="1"/>
          </p:cNvSpPr>
          <p:nvPr>
            <p:ph idx="1"/>
          </p:nvPr>
        </p:nvSpPr>
        <p:spPr/>
        <p:txBody>
          <a:bodyPr>
            <a:normAutofit/>
          </a:bodyPr>
          <a:lstStyle/>
          <a:p>
            <a:r>
              <a:rPr lang="en-PH" b="1" dirty="0" smtClean="0"/>
              <a:t>Open Source</a:t>
            </a:r>
          </a:p>
          <a:p>
            <a:pPr lvl="1"/>
            <a:r>
              <a:rPr lang="en-PH" dirty="0" smtClean="0"/>
              <a:t>Resources are freely available and may be redistributed and modified</a:t>
            </a:r>
          </a:p>
          <a:p>
            <a:endParaRPr lang="en-PH" dirty="0" smtClean="0"/>
          </a:p>
          <a:p>
            <a:r>
              <a:rPr lang="en-PH" b="1" dirty="0" smtClean="0"/>
              <a:t>Larger Developer and Community Reach</a:t>
            </a:r>
            <a:endParaRPr lang="en-US" b="1" dirty="0" smtClean="0"/>
          </a:p>
          <a:p>
            <a:pPr lvl="1"/>
            <a:r>
              <a:rPr lang="en-PH" dirty="0" smtClean="0"/>
              <a:t>According to BusinessOfApps.com, in 2016, there were 12 million mobile app developers worldwide and more than half are Android developers</a:t>
            </a:r>
          </a:p>
          <a:p>
            <a:pPr lvl="1"/>
            <a:endParaRPr lang="en-PH" dirty="0" smtClean="0"/>
          </a:p>
          <a:p>
            <a:r>
              <a:rPr lang="en-PH" b="1" dirty="0" smtClean="0"/>
              <a:t>Increased Marketing</a:t>
            </a:r>
          </a:p>
          <a:p>
            <a:pPr lvl="1"/>
            <a:r>
              <a:rPr lang="en-US" dirty="0" smtClean="0"/>
              <a:t>85.9% market share as of September 2018</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3.1 – Honeycomb</a:t>
            </a:r>
          </a:p>
          <a:p>
            <a:r>
              <a:rPr lang="en-US" dirty="0" smtClean="0"/>
              <a:t>UI improvements</a:t>
            </a:r>
          </a:p>
          <a:p>
            <a:r>
              <a:rPr lang="en-US" dirty="0" smtClean="0"/>
              <a:t>Open Accessory API</a:t>
            </a:r>
          </a:p>
          <a:p>
            <a:r>
              <a:rPr lang="en-US" dirty="0" smtClean="0"/>
              <a:t>USB host API</a:t>
            </a:r>
          </a:p>
          <a:p>
            <a:r>
              <a:rPr lang="en-US" dirty="0" smtClean="0"/>
              <a:t>Mice, joysticks, gamepads... support</a:t>
            </a:r>
          </a:p>
          <a:p>
            <a:r>
              <a:rPr lang="en-US" dirty="0" smtClean="0"/>
              <a:t>Resizable Home screen widgets</a:t>
            </a:r>
          </a:p>
          <a:p>
            <a:r>
              <a:rPr lang="en-US" dirty="0" smtClean="0"/>
              <a:t>MTP notifications</a:t>
            </a:r>
          </a:p>
          <a:p>
            <a:r>
              <a:rPr lang="en-US" dirty="0" smtClean="0"/>
              <a:t>RTP API for audio</a:t>
            </a: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3.2 – Honeycomb</a:t>
            </a:r>
          </a:p>
          <a:p>
            <a:r>
              <a:rPr lang="en-US" dirty="0" smtClean="0"/>
              <a:t>Optimizations for a wider range of tablets</a:t>
            </a:r>
          </a:p>
          <a:p>
            <a:r>
              <a:rPr lang="en-US" dirty="0" smtClean="0"/>
              <a:t>Compatibility display mode (zoom for fixed-sized apps)</a:t>
            </a:r>
          </a:p>
          <a:p>
            <a:r>
              <a:rPr lang="en-US" dirty="0" smtClean="0"/>
              <a:t>Media sync from SD card</a:t>
            </a:r>
          </a:p>
          <a:p>
            <a:pPr>
              <a:buNone/>
            </a:pPr>
            <a:endParaRPr lang="en-PH" b="1" dirty="0" smtClean="0"/>
          </a:p>
          <a:p>
            <a:pPr>
              <a:buNone/>
            </a:pPr>
            <a:r>
              <a:rPr lang="en-PH" b="1" dirty="0" smtClean="0"/>
              <a:t>Android 3.2.1 – Honeycomb</a:t>
            </a:r>
          </a:p>
          <a:p>
            <a:r>
              <a:rPr lang="en-US" dirty="0" smtClean="0"/>
              <a:t>Android Market updates including easier automatic updates</a:t>
            </a:r>
          </a:p>
          <a:p>
            <a:r>
              <a:rPr lang="en-US" dirty="0" smtClean="0"/>
              <a:t>Google Books updates</a:t>
            </a:r>
          </a:p>
          <a:p>
            <a:r>
              <a:rPr lang="en-US" dirty="0" smtClean="0"/>
              <a:t>Wi-Fi improvements</a:t>
            </a:r>
          </a:p>
          <a:p>
            <a:r>
              <a:rPr lang="en-US" dirty="0" smtClean="0"/>
              <a:t>Chinese handwriting prediction improved</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3.2.2 – Honeycomb</a:t>
            </a:r>
            <a:endParaRPr lang="en-PH" dirty="0" smtClean="0"/>
          </a:p>
          <a:p>
            <a:r>
              <a:rPr lang="en-US" dirty="0" smtClean="0"/>
              <a:t>Minor fixes</a:t>
            </a:r>
          </a:p>
          <a:p>
            <a:pPr>
              <a:buNone/>
            </a:pPr>
            <a:endParaRPr lang="en-PH" dirty="0" smtClean="0"/>
          </a:p>
          <a:p>
            <a:pPr>
              <a:buNone/>
            </a:pPr>
            <a:r>
              <a:rPr lang="en-PH" b="1" dirty="0" smtClean="0"/>
              <a:t>Android 3.2.4 – Honeycomb</a:t>
            </a:r>
            <a:endParaRPr lang="en-US" dirty="0" smtClean="0"/>
          </a:p>
          <a:p>
            <a:r>
              <a:rPr lang="en-US" dirty="0" smtClean="0"/>
              <a:t>Added "Pay as you go" for tablets</a:t>
            </a: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grpSp>
        <p:nvGrpSpPr>
          <p:cNvPr id="8" name="Group 7"/>
          <p:cNvGrpSpPr/>
          <p:nvPr/>
        </p:nvGrpSpPr>
        <p:grpSpPr>
          <a:xfrm>
            <a:off x="142844" y="1899845"/>
            <a:ext cx="8960609" cy="3815172"/>
            <a:chOff x="1428728" y="1876425"/>
            <a:chExt cx="7292997" cy="3105150"/>
          </a:xfrm>
        </p:grpSpPr>
        <p:pic>
          <p:nvPicPr>
            <p:cNvPr id="10243" name="Picture 3"/>
            <p:cNvPicPr>
              <a:picLocks noChangeAspect="1" noChangeArrowheads="1"/>
            </p:cNvPicPr>
            <p:nvPr/>
          </p:nvPicPr>
          <p:blipFill>
            <a:blip r:embed="rId2"/>
            <a:srcRect l="19874"/>
            <a:stretch>
              <a:fillRect/>
            </a:stretch>
          </p:blipFill>
          <p:spPr bwMode="auto">
            <a:xfrm>
              <a:off x="2071670" y="1876425"/>
              <a:ext cx="6650055" cy="3105150"/>
            </a:xfrm>
            <a:prstGeom prst="rect">
              <a:avLst/>
            </a:prstGeom>
            <a:noFill/>
            <a:ln w="9525">
              <a:noFill/>
              <a:miter lim="800000"/>
              <a:headEnd/>
              <a:tailEnd/>
            </a:ln>
            <a:effectLst/>
          </p:spPr>
        </p:pic>
        <p:pic>
          <p:nvPicPr>
            <p:cNvPr id="10244" name="Picture 4"/>
            <p:cNvPicPr>
              <a:picLocks noChangeAspect="1" noChangeArrowheads="1"/>
            </p:cNvPicPr>
            <p:nvPr/>
          </p:nvPicPr>
          <p:blipFill>
            <a:blip r:embed="rId2"/>
            <a:srcRect t="1373" r="74177"/>
            <a:stretch>
              <a:fillRect/>
            </a:stretch>
          </p:blipFill>
          <p:spPr bwMode="auto">
            <a:xfrm>
              <a:off x="1428728" y="1899993"/>
              <a:ext cx="2143140" cy="3062521"/>
            </a:xfrm>
            <a:prstGeom prst="rect">
              <a:avLst/>
            </a:prstGeom>
            <a:noFill/>
            <a:ln w="9525">
              <a:noFill/>
              <a:miter lim="800000"/>
              <a:headEnd/>
              <a:tailEnd/>
            </a:ln>
            <a:effectLst/>
          </p:spPr>
        </p:pic>
      </p:grpSp>
      <p:sp>
        <p:nvSpPr>
          <p:cNvPr id="9" name="Oval 8"/>
          <p:cNvSpPr/>
          <p:nvPr/>
        </p:nvSpPr>
        <p:spPr>
          <a:xfrm>
            <a:off x="6215074" y="1571612"/>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API 14-15</a:t>
            </a:r>
          </a:p>
          <a:p>
            <a:pPr algn="ctr"/>
            <a:r>
              <a:rPr lang="en-US" dirty="0" smtClean="0">
                <a:solidFill>
                  <a:schemeClr val="tx1"/>
                </a:solidFill>
              </a:rPr>
              <a:t>October 18, 2011</a:t>
            </a:r>
          </a:p>
        </p:txBody>
      </p:sp>
    </p:spTree>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4.0 – Ice Cream Sandwich</a:t>
            </a:r>
          </a:p>
          <a:p>
            <a:r>
              <a:rPr lang="en-US" dirty="0" smtClean="0"/>
              <a:t>New lock screen actions</a:t>
            </a:r>
          </a:p>
          <a:p>
            <a:r>
              <a:rPr lang="en-US" dirty="0" smtClean="0"/>
              <a:t>Improved text input and spell-checking</a:t>
            </a:r>
          </a:p>
          <a:p>
            <a:r>
              <a:rPr lang="en-US" dirty="0" smtClean="0"/>
              <a:t>Control over network data</a:t>
            </a:r>
          </a:p>
          <a:p>
            <a:r>
              <a:rPr lang="en-US" dirty="0" smtClean="0"/>
              <a:t>Email app supports EAS v14</a:t>
            </a:r>
          </a:p>
          <a:p>
            <a:r>
              <a:rPr lang="en-US" dirty="0" smtClean="0"/>
              <a:t>WI-FI direct</a:t>
            </a:r>
          </a:p>
          <a:p>
            <a:r>
              <a:rPr lang="en-US" dirty="0" err="1" smtClean="0"/>
              <a:t>BlueTooth</a:t>
            </a:r>
            <a:r>
              <a:rPr lang="en-US" dirty="0" smtClean="0"/>
              <a:t> Health Device Profile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4.0.1 – Ice Cream Sandwich</a:t>
            </a:r>
          </a:p>
          <a:p>
            <a:r>
              <a:rPr lang="en-US" dirty="0" smtClean="0"/>
              <a:t>Facial recognition (Face Unlock)</a:t>
            </a:r>
          </a:p>
          <a:p>
            <a:r>
              <a:rPr lang="en-US" dirty="0" smtClean="0"/>
              <a:t>UI use Hardware acceleration</a:t>
            </a:r>
          </a:p>
          <a:p>
            <a:r>
              <a:rPr lang="en-US" dirty="0" smtClean="0"/>
              <a:t>Better voice recognition (dictating/Voice typing)</a:t>
            </a:r>
          </a:p>
          <a:p>
            <a:r>
              <a:rPr lang="en-US" dirty="0" smtClean="0"/>
              <a:t>Web browser, allows up to 16 tabs</a:t>
            </a:r>
          </a:p>
          <a:p>
            <a:r>
              <a:rPr lang="en-US" dirty="0" smtClean="0"/>
              <a:t>Updated launcher (customizable)</a:t>
            </a:r>
          </a:p>
          <a:p>
            <a:r>
              <a:rPr lang="en-US" dirty="0" smtClean="0"/>
              <a:t>Android Beam app to exchange data through NFC</a:t>
            </a:r>
          </a:p>
          <a:p>
            <a:endParaRPr lang="en-PH" dirty="0" smtClean="0"/>
          </a:p>
          <a:p>
            <a:pPr>
              <a:buNone/>
            </a:pPr>
            <a:r>
              <a:rPr lang="en-PH" b="1" dirty="0" smtClean="0"/>
              <a:t>Android 4.0.2 – Ice Cream Sandwich</a:t>
            </a:r>
          </a:p>
          <a:p>
            <a:r>
              <a:rPr lang="en-US" dirty="0" smtClean="0"/>
              <a:t>Minor fixes</a:t>
            </a:r>
            <a:endParaRPr 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lnSpcReduction="10000"/>
          </a:bodyPr>
          <a:lstStyle/>
          <a:p>
            <a:pPr>
              <a:buNone/>
            </a:pPr>
            <a:r>
              <a:rPr lang="en-PH" b="1" dirty="0" smtClean="0"/>
              <a:t>Android 4.0.3 – Ice Cream Sandwich</a:t>
            </a:r>
          </a:p>
          <a:p>
            <a:r>
              <a:rPr lang="en-US" dirty="0" smtClean="0"/>
              <a:t>Social stream API in Contacts provider to show updates associated to your contacts</a:t>
            </a:r>
          </a:p>
          <a:p>
            <a:r>
              <a:rPr lang="en-US" dirty="0" smtClean="0"/>
              <a:t>Video stabilization and QVGA video resolution API access</a:t>
            </a:r>
          </a:p>
          <a:p>
            <a:r>
              <a:rPr lang="en-US" dirty="0" smtClean="0"/>
              <a:t>Accessibility API refinements for screen readers</a:t>
            </a:r>
          </a:p>
          <a:p>
            <a:r>
              <a:rPr lang="en-US" dirty="0" smtClean="0"/>
              <a:t>Calendar provider updates</a:t>
            </a:r>
          </a:p>
          <a:p>
            <a:endParaRPr lang="en-PH" dirty="0" smtClean="0"/>
          </a:p>
          <a:p>
            <a:pPr>
              <a:buNone/>
            </a:pPr>
            <a:r>
              <a:rPr lang="en-PH" b="1" dirty="0" smtClean="0"/>
              <a:t>Android 4.0.4 – Ice Cream Sandwich</a:t>
            </a:r>
          </a:p>
          <a:p>
            <a:r>
              <a:rPr lang="en-US" dirty="0" smtClean="0"/>
              <a:t>stability improvements</a:t>
            </a:r>
          </a:p>
          <a:p>
            <a:r>
              <a:rPr lang="en-US" dirty="0" smtClean="0"/>
              <a:t>better camera performance</a:t>
            </a:r>
          </a:p>
          <a:p>
            <a:r>
              <a:rPr lang="en-US" dirty="0" smtClean="0"/>
              <a:t>smoother screen rotation</a:t>
            </a:r>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grpSp>
        <p:nvGrpSpPr>
          <p:cNvPr id="9" name="Group 8"/>
          <p:cNvGrpSpPr/>
          <p:nvPr/>
        </p:nvGrpSpPr>
        <p:grpSpPr>
          <a:xfrm>
            <a:off x="857224" y="1571612"/>
            <a:ext cx="7664653" cy="4572032"/>
            <a:chOff x="3500430" y="1874476"/>
            <a:chExt cx="5472120" cy="3264167"/>
          </a:xfrm>
        </p:grpSpPr>
        <p:pic>
          <p:nvPicPr>
            <p:cNvPr id="8197" name="Picture 5"/>
            <p:cNvPicPr>
              <a:picLocks noChangeAspect="1" noChangeArrowheads="1"/>
            </p:cNvPicPr>
            <p:nvPr/>
          </p:nvPicPr>
          <p:blipFill>
            <a:blip r:embed="rId2"/>
            <a:srcRect l="37825" t="13999" b="10407"/>
            <a:stretch>
              <a:fillRect/>
            </a:stretch>
          </p:blipFill>
          <p:spPr bwMode="auto">
            <a:xfrm>
              <a:off x="3500430" y="1874476"/>
              <a:ext cx="5472120" cy="3264167"/>
            </a:xfrm>
            <a:prstGeom prst="rect">
              <a:avLst/>
            </a:prstGeom>
            <a:noFill/>
            <a:ln w="9525">
              <a:noFill/>
              <a:miter lim="800000"/>
              <a:headEnd/>
              <a:tailEnd/>
            </a:ln>
            <a:effectLst/>
          </p:spPr>
        </p:pic>
        <p:pic>
          <p:nvPicPr>
            <p:cNvPr id="8" name="Picture 5"/>
            <p:cNvPicPr>
              <a:picLocks noChangeAspect="1" noChangeArrowheads="1"/>
            </p:cNvPicPr>
            <p:nvPr/>
          </p:nvPicPr>
          <p:blipFill>
            <a:blip r:embed="rId2"/>
            <a:srcRect t="54743" r="38187" b="10039"/>
            <a:stretch>
              <a:fillRect/>
            </a:stretch>
          </p:blipFill>
          <p:spPr bwMode="auto">
            <a:xfrm>
              <a:off x="3500430" y="3617930"/>
              <a:ext cx="5440278" cy="1520713"/>
            </a:xfrm>
            <a:prstGeom prst="rect">
              <a:avLst/>
            </a:prstGeom>
            <a:noFill/>
            <a:ln w="9525">
              <a:noFill/>
              <a:miter lim="800000"/>
              <a:headEnd/>
              <a:tailEnd/>
            </a:ln>
            <a:effectLst/>
          </p:spPr>
        </p:pic>
      </p:grpSp>
      <p:sp>
        <p:nvSpPr>
          <p:cNvPr id="10" name="Oval 9"/>
          <p:cNvSpPr/>
          <p:nvPr/>
        </p:nvSpPr>
        <p:spPr>
          <a:xfrm>
            <a:off x="6286512" y="4071942"/>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API 16-17</a:t>
            </a:r>
          </a:p>
          <a:p>
            <a:pPr algn="ctr"/>
            <a:r>
              <a:rPr lang="en-US" dirty="0" smtClean="0">
                <a:solidFill>
                  <a:schemeClr val="tx1"/>
                </a:solidFill>
              </a:rPr>
              <a:t>July 9, 2012</a:t>
            </a:r>
          </a:p>
        </p:txBody>
      </p:sp>
    </p:spTree>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fontScale="77500" lnSpcReduction="20000"/>
          </a:bodyPr>
          <a:lstStyle/>
          <a:p>
            <a:pPr>
              <a:buNone/>
            </a:pPr>
            <a:r>
              <a:rPr lang="en-PH" b="1" dirty="0" smtClean="0"/>
              <a:t>Android 4.1 – Jelly Bean</a:t>
            </a:r>
          </a:p>
          <a:p>
            <a:r>
              <a:rPr lang="en-US" dirty="0" smtClean="0"/>
              <a:t>Google Now</a:t>
            </a:r>
          </a:p>
          <a:p>
            <a:r>
              <a:rPr lang="en-US" dirty="0" smtClean="0"/>
              <a:t>Voice Search</a:t>
            </a:r>
          </a:p>
          <a:p>
            <a:r>
              <a:rPr lang="en-US" dirty="0" smtClean="0"/>
              <a:t>Speed enhancements</a:t>
            </a:r>
          </a:p>
          <a:p>
            <a:r>
              <a:rPr lang="en-US" dirty="0" smtClean="0"/>
              <a:t>Camera app improvements</a:t>
            </a:r>
          </a:p>
          <a:p>
            <a:r>
              <a:rPr lang="en-US" dirty="0" smtClean="0"/>
              <a:t>Accessibility: gesture mode, enable </a:t>
            </a:r>
            <a:r>
              <a:rPr lang="en-US" dirty="0" err="1" smtClean="0"/>
              <a:t>braille</a:t>
            </a:r>
            <a:r>
              <a:rPr lang="en-US" dirty="0" smtClean="0"/>
              <a:t> external keyboards</a:t>
            </a:r>
          </a:p>
          <a:p>
            <a:pPr>
              <a:buNone/>
            </a:pPr>
            <a:endParaRPr lang="en-US" b="1" dirty="0" smtClean="0"/>
          </a:p>
          <a:p>
            <a:pPr>
              <a:buNone/>
            </a:pPr>
            <a:r>
              <a:rPr lang="en-PH" b="1" dirty="0" smtClean="0"/>
              <a:t>Android 4.1 – Jelly Bean</a:t>
            </a:r>
            <a:endParaRPr lang="en-PH" dirty="0" smtClean="0"/>
          </a:p>
          <a:p>
            <a:r>
              <a:rPr lang="en-US" dirty="0" smtClean="0"/>
              <a:t>Fix a bug on screen orientation</a:t>
            </a:r>
          </a:p>
          <a:p>
            <a:pPr>
              <a:buNone/>
            </a:pPr>
            <a:endParaRPr lang="en-PH" dirty="0" smtClean="0"/>
          </a:p>
          <a:p>
            <a:pPr>
              <a:buNone/>
            </a:pPr>
            <a:r>
              <a:rPr lang="en-PH" b="1" dirty="0" smtClean="0"/>
              <a:t>Android 4.2 – Jelly Bean</a:t>
            </a:r>
            <a:endParaRPr lang="en-PH" dirty="0" smtClean="0"/>
          </a:p>
          <a:p>
            <a:r>
              <a:rPr lang="en-US" dirty="0" smtClean="0"/>
              <a:t>Enable Home screen rotation</a:t>
            </a:r>
          </a:p>
          <a:p>
            <a:r>
              <a:rPr lang="en-US" dirty="0" smtClean="0"/>
              <a:t>Fix bugs and enhance performances</a:t>
            </a:r>
          </a:p>
          <a:p>
            <a:endParaRPr lang="en-US" dirty="0" smtClean="0"/>
          </a:p>
          <a:p>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fontScale="92500" lnSpcReduction="10000"/>
          </a:bodyPr>
          <a:lstStyle/>
          <a:p>
            <a:pPr>
              <a:buNone/>
            </a:pPr>
            <a:r>
              <a:rPr lang="en-PH" b="1" dirty="0" smtClean="0"/>
              <a:t>Android 4.2 – Jelly Bean</a:t>
            </a:r>
          </a:p>
          <a:p>
            <a:r>
              <a:rPr lang="en-US" dirty="0" err="1" smtClean="0"/>
              <a:t>Lockscreen</a:t>
            </a:r>
            <a:r>
              <a:rPr lang="en-US" dirty="0" smtClean="0"/>
              <a:t> widgets</a:t>
            </a:r>
          </a:p>
          <a:p>
            <a:r>
              <a:rPr lang="en-US" dirty="0" smtClean="0"/>
              <a:t>360 degree images with Photo Sphere</a:t>
            </a:r>
          </a:p>
          <a:p>
            <a:r>
              <a:rPr lang="en-US" dirty="0" smtClean="0"/>
              <a:t>Gesture Typing, for faster typing</a:t>
            </a:r>
          </a:p>
          <a:p>
            <a:r>
              <a:rPr lang="en-US" dirty="0" smtClean="0"/>
              <a:t>Wireless display with </a:t>
            </a:r>
            <a:r>
              <a:rPr lang="en-US" dirty="0" err="1" smtClean="0"/>
              <a:t>Miracast</a:t>
            </a:r>
            <a:endParaRPr lang="en-US" dirty="0" smtClean="0"/>
          </a:p>
          <a:p>
            <a:r>
              <a:rPr lang="en-US" dirty="0" smtClean="0"/>
              <a:t>Daydream to display information when idle or docked</a:t>
            </a:r>
          </a:p>
          <a:p>
            <a:r>
              <a:rPr lang="en-US" dirty="0" smtClean="0"/>
              <a:t>Multi-user for tablets</a:t>
            </a:r>
          </a:p>
          <a:p>
            <a:endParaRPr lang="en-PH" dirty="0" smtClean="0"/>
          </a:p>
          <a:p>
            <a:pPr>
              <a:buNone/>
            </a:pPr>
            <a:r>
              <a:rPr lang="en-PH" b="1" dirty="0" smtClean="0"/>
              <a:t>Android 4.2.1 – Jelly Bean</a:t>
            </a:r>
            <a:endParaRPr lang="en-US" dirty="0" smtClean="0"/>
          </a:p>
          <a:p>
            <a:r>
              <a:rPr lang="en-US" dirty="0" smtClean="0"/>
              <a:t>Fix missing </a:t>
            </a:r>
            <a:r>
              <a:rPr lang="en-US" dirty="0" err="1" smtClean="0"/>
              <a:t>december</a:t>
            </a:r>
            <a:r>
              <a:rPr lang="en-US" dirty="0" smtClean="0"/>
              <a:t> bug in the People app</a:t>
            </a:r>
          </a:p>
          <a:p>
            <a:r>
              <a:rPr lang="en-US" dirty="0" smtClean="0"/>
              <a:t>Add support for Bluetooth gamepads and joysticks HID devices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Why Android? (cont.)</a:t>
            </a:r>
            <a:endParaRPr lang="en-US" dirty="0"/>
          </a:p>
        </p:txBody>
      </p:sp>
      <p:sp>
        <p:nvSpPr>
          <p:cNvPr id="3" name="Content Placeholder 2"/>
          <p:cNvSpPr>
            <a:spLocks noGrp="1"/>
          </p:cNvSpPr>
          <p:nvPr>
            <p:ph idx="1"/>
          </p:nvPr>
        </p:nvSpPr>
        <p:spPr/>
        <p:txBody>
          <a:bodyPr>
            <a:normAutofit/>
          </a:bodyPr>
          <a:lstStyle/>
          <a:p>
            <a:r>
              <a:rPr lang="en-PH" b="1" dirty="0" smtClean="0"/>
              <a:t>Inter App Integration</a:t>
            </a:r>
          </a:p>
          <a:p>
            <a:pPr lvl="1"/>
            <a:r>
              <a:rPr lang="en-PH" dirty="0" smtClean="0"/>
              <a:t>Allows app to app interaction or dependencies (e.g. you may use your </a:t>
            </a:r>
            <a:r>
              <a:rPr lang="en-PH" dirty="0" err="1" smtClean="0"/>
              <a:t>Facebook</a:t>
            </a:r>
            <a:r>
              <a:rPr lang="en-PH" dirty="0" smtClean="0"/>
              <a:t> or Google account when creating an account in other applications)</a:t>
            </a:r>
          </a:p>
          <a:p>
            <a:endParaRPr lang="en-PH" dirty="0" smtClean="0"/>
          </a:p>
          <a:p>
            <a:r>
              <a:rPr lang="en-US" b="1" dirty="0" smtClean="0"/>
              <a:t>Reduced Cost of Development</a:t>
            </a:r>
          </a:p>
          <a:p>
            <a:pPr lvl="1"/>
            <a:r>
              <a:rPr lang="en-US" dirty="0" smtClean="0"/>
              <a:t>When making your own application, you may spend as low as $25 as a one-time payment for the use of Google Play</a:t>
            </a:r>
          </a:p>
          <a:p>
            <a:pPr lvl="1"/>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4.2.2 – Jelly Bean</a:t>
            </a:r>
            <a:endParaRPr lang="en-PH" dirty="0" smtClean="0"/>
          </a:p>
          <a:p>
            <a:r>
              <a:rPr lang="en-US" dirty="0" smtClean="0"/>
              <a:t>Allow toggling Wi-Fi and Bluetooth state in Quick Settings using long-press</a:t>
            </a:r>
          </a:p>
          <a:p>
            <a:r>
              <a:rPr lang="en-US" dirty="0" smtClean="0"/>
              <a:t>Shows the percentage and estimated time remaining in the active download notifications</a:t>
            </a:r>
          </a:p>
          <a:p>
            <a:r>
              <a:rPr lang="en-US" dirty="0" smtClean="0"/>
              <a:t>Wireless charging and low battery sounds changed</a:t>
            </a:r>
          </a:p>
          <a:p>
            <a:r>
              <a:rPr lang="en-US" dirty="0" smtClean="0"/>
              <a:t>Gallery app updated for faster loading with new image transition</a:t>
            </a:r>
          </a:p>
          <a:p>
            <a:r>
              <a:rPr lang="en-US" dirty="0" smtClean="0"/>
              <a:t>Performance enhancements and bug fixes (Bluetooth A2DP audio streaming fix...)</a:t>
            </a:r>
          </a:p>
          <a:p>
            <a:endParaRPr lang="en-PH" dirty="0" smtClean="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lnSpcReduction="10000"/>
          </a:bodyPr>
          <a:lstStyle/>
          <a:p>
            <a:pPr>
              <a:buNone/>
            </a:pPr>
            <a:r>
              <a:rPr lang="en-PH" b="1" dirty="0" smtClean="0"/>
              <a:t>Android 4.3– Jelly Bean</a:t>
            </a:r>
            <a:endParaRPr lang="en-PH" dirty="0" smtClean="0"/>
          </a:p>
          <a:p>
            <a:r>
              <a:rPr lang="en-US" dirty="0" smtClean="0"/>
              <a:t>Dial pad auto-complete</a:t>
            </a:r>
          </a:p>
          <a:p>
            <a:r>
              <a:rPr lang="en-US" dirty="0" smtClean="0"/>
              <a:t>Photo Sphere enhancements</a:t>
            </a:r>
          </a:p>
          <a:p>
            <a:r>
              <a:rPr lang="en-US" dirty="0" smtClean="0"/>
              <a:t>Camera app UI updated</a:t>
            </a:r>
          </a:p>
          <a:p>
            <a:r>
              <a:rPr lang="en-US" dirty="0" smtClean="0"/>
              <a:t>4K resolution support</a:t>
            </a:r>
          </a:p>
          <a:p>
            <a:r>
              <a:rPr lang="en-US" dirty="0" smtClean="0"/>
              <a:t>Ability to create restricted profiles for tablets</a:t>
            </a:r>
          </a:p>
          <a:p>
            <a:r>
              <a:rPr lang="en-US" dirty="0" smtClean="0"/>
              <a:t>Hebrew and Arabic right-to-left (RTL) support</a:t>
            </a:r>
          </a:p>
          <a:p>
            <a:r>
              <a:rPr lang="en-US" dirty="0" smtClean="0"/>
              <a:t>Bluetooth Low Energy (BLE) support</a:t>
            </a:r>
          </a:p>
          <a:p>
            <a:r>
              <a:rPr lang="en-US" dirty="0" smtClean="0"/>
              <a:t>Bluetooth Audio/Video Remote Control Profile (AVRCP) 1.3 support</a:t>
            </a:r>
          </a:p>
          <a:p>
            <a:r>
              <a:rPr lang="en-US" dirty="0" smtClean="0"/>
              <a:t>Security and performance enhancements</a:t>
            </a:r>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grpSp>
        <p:nvGrpSpPr>
          <p:cNvPr id="10" name="Group 9"/>
          <p:cNvGrpSpPr/>
          <p:nvPr/>
        </p:nvGrpSpPr>
        <p:grpSpPr>
          <a:xfrm>
            <a:off x="285720" y="1785926"/>
            <a:ext cx="8535639" cy="3929090"/>
            <a:chOff x="2000232" y="1928802"/>
            <a:chExt cx="6500858" cy="2992448"/>
          </a:xfrm>
        </p:grpSpPr>
        <p:pic>
          <p:nvPicPr>
            <p:cNvPr id="11266" name="Picture 2"/>
            <p:cNvPicPr>
              <a:picLocks noChangeAspect="1" noChangeArrowheads="1"/>
            </p:cNvPicPr>
            <p:nvPr/>
          </p:nvPicPr>
          <p:blipFill>
            <a:blip r:embed="rId2"/>
            <a:srcRect l="19549" r="24958"/>
            <a:stretch>
              <a:fillRect/>
            </a:stretch>
          </p:blipFill>
          <p:spPr bwMode="auto">
            <a:xfrm>
              <a:off x="2214546" y="1936750"/>
              <a:ext cx="6286544" cy="2984500"/>
            </a:xfrm>
            <a:prstGeom prst="rect">
              <a:avLst/>
            </a:prstGeom>
            <a:noFill/>
            <a:ln w="9525">
              <a:noFill/>
              <a:miter lim="800000"/>
              <a:headEnd/>
              <a:tailEnd/>
            </a:ln>
            <a:effectLst/>
          </p:spPr>
        </p:pic>
        <p:pic>
          <p:nvPicPr>
            <p:cNvPr id="9" name="Picture 2"/>
            <p:cNvPicPr>
              <a:picLocks noChangeAspect="1" noChangeArrowheads="1"/>
            </p:cNvPicPr>
            <p:nvPr/>
          </p:nvPicPr>
          <p:blipFill>
            <a:blip r:embed="rId2"/>
            <a:srcRect l="10090" r="79820"/>
            <a:stretch>
              <a:fillRect/>
            </a:stretch>
          </p:blipFill>
          <p:spPr bwMode="auto">
            <a:xfrm>
              <a:off x="2000232" y="1928802"/>
              <a:ext cx="1143008" cy="2984500"/>
            </a:xfrm>
            <a:prstGeom prst="rect">
              <a:avLst/>
            </a:prstGeom>
            <a:noFill/>
            <a:ln w="9525">
              <a:noFill/>
              <a:miter lim="800000"/>
              <a:headEnd/>
              <a:tailEnd/>
            </a:ln>
            <a:effectLst/>
          </p:spPr>
        </p:pic>
      </p:grpSp>
      <p:sp>
        <p:nvSpPr>
          <p:cNvPr id="12" name="Oval 11"/>
          <p:cNvSpPr/>
          <p:nvPr/>
        </p:nvSpPr>
        <p:spPr>
          <a:xfrm>
            <a:off x="571472" y="1928802"/>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API 19-20</a:t>
            </a:r>
          </a:p>
          <a:p>
            <a:pPr algn="ctr"/>
            <a:r>
              <a:rPr lang="en-US" dirty="0" smtClean="0">
                <a:solidFill>
                  <a:schemeClr val="tx1"/>
                </a:solidFill>
              </a:rPr>
              <a:t>October 31, 2013</a:t>
            </a:r>
          </a:p>
        </p:txBody>
      </p:sp>
    </p:spTree>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4.4 - </a:t>
            </a:r>
            <a:r>
              <a:rPr lang="en-PH" b="1" dirty="0" err="1" smtClean="0"/>
              <a:t>Kitkat</a:t>
            </a:r>
            <a:endParaRPr lang="en-US" b="1" dirty="0" smtClean="0"/>
          </a:p>
          <a:p>
            <a:r>
              <a:rPr lang="en-US" dirty="0" smtClean="0"/>
              <a:t>Screen recording</a:t>
            </a:r>
          </a:p>
          <a:p>
            <a:r>
              <a:rPr lang="en-US" dirty="0" smtClean="0"/>
              <a:t>New Translucent system UI</a:t>
            </a:r>
          </a:p>
          <a:p>
            <a:r>
              <a:rPr lang="en-US" dirty="0" smtClean="0"/>
              <a:t>Enhanced notification access</a:t>
            </a:r>
          </a:p>
          <a:p>
            <a:r>
              <a:rPr lang="en-US" dirty="0" smtClean="0"/>
              <a:t>System-wide settings for closed captioning</a:t>
            </a:r>
          </a:p>
          <a:p>
            <a:r>
              <a:rPr lang="en-US" dirty="0" smtClean="0"/>
              <a:t>Performance improvements</a:t>
            </a:r>
          </a:p>
          <a:p>
            <a:endParaRPr lang="en-PH" dirty="0" smtClean="0"/>
          </a:p>
          <a:p>
            <a:r>
              <a:rPr lang="en-PH" b="1" dirty="0" smtClean="0"/>
              <a:t>Android 4.4</a:t>
            </a:r>
            <a:r>
              <a:rPr lang="en-US" b="1" dirty="0" smtClean="0"/>
              <a:t>.1 - </a:t>
            </a:r>
            <a:r>
              <a:rPr lang="en-US" b="1" dirty="0" err="1" smtClean="0"/>
              <a:t>Kitkat</a:t>
            </a:r>
            <a:endParaRPr lang="en-PH" dirty="0" smtClean="0"/>
          </a:p>
          <a:p>
            <a:r>
              <a:rPr lang="en-US" dirty="0" smtClean="0"/>
              <a:t>Bug fixes</a:t>
            </a:r>
          </a:p>
          <a:p>
            <a:r>
              <a:rPr lang="en-US" dirty="0" smtClean="0"/>
              <a:t>Enhance the camera on the Nexus 5</a:t>
            </a:r>
            <a:endParaRPr lang="en-US"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lnSpcReduction="10000"/>
          </a:bodyPr>
          <a:lstStyle/>
          <a:p>
            <a:pPr>
              <a:buNone/>
            </a:pPr>
            <a:r>
              <a:rPr lang="en-PH" b="1" dirty="0" smtClean="0"/>
              <a:t>Android 4.4</a:t>
            </a:r>
            <a:r>
              <a:rPr lang="en-US" b="1" dirty="0" smtClean="0"/>
              <a:t>.2 - </a:t>
            </a:r>
            <a:r>
              <a:rPr lang="en-US" b="1" dirty="0" err="1" smtClean="0"/>
              <a:t>Kitkat</a:t>
            </a:r>
            <a:endParaRPr lang="en-PH" dirty="0" smtClean="0"/>
          </a:p>
          <a:p>
            <a:r>
              <a:rPr lang="en-US" dirty="0" smtClean="0"/>
              <a:t>Bug fixes</a:t>
            </a:r>
          </a:p>
          <a:p>
            <a:r>
              <a:rPr lang="en-US" dirty="0" smtClean="0"/>
              <a:t>Security enhancements</a:t>
            </a:r>
          </a:p>
          <a:p>
            <a:endParaRPr lang="en-PH" dirty="0" smtClean="0"/>
          </a:p>
          <a:p>
            <a:r>
              <a:rPr lang="en-PH" b="1" dirty="0" smtClean="0"/>
              <a:t>Android 4.4</a:t>
            </a:r>
            <a:r>
              <a:rPr lang="en-US" b="1" dirty="0" smtClean="0"/>
              <a:t>.3- </a:t>
            </a:r>
            <a:r>
              <a:rPr lang="en-US" b="1" dirty="0" err="1" smtClean="0"/>
              <a:t>Kitkat</a:t>
            </a:r>
            <a:endParaRPr lang="en-PH" dirty="0" smtClean="0"/>
          </a:p>
          <a:p>
            <a:r>
              <a:rPr lang="en-US" dirty="0" smtClean="0"/>
              <a:t>Bug fixes</a:t>
            </a:r>
          </a:p>
          <a:p>
            <a:r>
              <a:rPr lang="en-US" dirty="0" smtClean="0"/>
              <a:t>Enable Sprint Spark band 26 and band 41</a:t>
            </a:r>
          </a:p>
          <a:p>
            <a:endParaRPr lang="en-PH" dirty="0" smtClean="0"/>
          </a:p>
          <a:p>
            <a:r>
              <a:rPr lang="en-PH" b="1" dirty="0" smtClean="0"/>
              <a:t>Android 4.4</a:t>
            </a:r>
            <a:r>
              <a:rPr lang="en-US" b="1" dirty="0" smtClean="0"/>
              <a:t>.4- </a:t>
            </a:r>
            <a:r>
              <a:rPr lang="en-US" b="1" dirty="0" err="1" smtClean="0"/>
              <a:t>Kitkat</a:t>
            </a:r>
            <a:endParaRPr lang="en-PH" dirty="0" smtClean="0"/>
          </a:p>
          <a:p>
            <a:r>
              <a:rPr lang="en-US" dirty="0" smtClean="0"/>
              <a:t>Fix </a:t>
            </a:r>
            <a:r>
              <a:rPr lang="en-US" dirty="0" err="1" smtClean="0"/>
              <a:t>Heartbleed</a:t>
            </a:r>
            <a:r>
              <a:rPr lang="en-US" dirty="0" smtClean="0"/>
              <a:t> / </a:t>
            </a:r>
            <a:r>
              <a:rPr lang="en-US" dirty="0" err="1" smtClean="0"/>
              <a:t>OpenSSL</a:t>
            </a:r>
            <a:r>
              <a:rPr lang="en-US" dirty="0" smtClean="0"/>
              <a:t> vulnerability</a:t>
            </a:r>
          </a:p>
          <a:p>
            <a:endParaRPr 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grpSp>
        <p:nvGrpSpPr>
          <p:cNvPr id="11" name="Group 10"/>
          <p:cNvGrpSpPr/>
          <p:nvPr/>
        </p:nvGrpSpPr>
        <p:grpSpPr>
          <a:xfrm>
            <a:off x="-603820" y="1643050"/>
            <a:ext cx="11462364" cy="4357718"/>
            <a:chOff x="1714480" y="1924050"/>
            <a:chExt cx="7929618" cy="3014652"/>
          </a:xfrm>
        </p:grpSpPr>
        <p:pic>
          <p:nvPicPr>
            <p:cNvPr id="12290" name="Picture 2"/>
            <p:cNvPicPr>
              <a:picLocks noChangeAspect="1" noChangeArrowheads="1"/>
            </p:cNvPicPr>
            <p:nvPr/>
          </p:nvPicPr>
          <p:blipFill>
            <a:blip r:embed="rId2"/>
            <a:srcRect l="16304" r="15761"/>
            <a:stretch>
              <a:fillRect/>
            </a:stretch>
          </p:blipFill>
          <p:spPr bwMode="auto">
            <a:xfrm>
              <a:off x="1714480" y="1924050"/>
              <a:ext cx="7143800" cy="3009900"/>
            </a:xfrm>
            <a:prstGeom prst="rect">
              <a:avLst/>
            </a:prstGeom>
            <a:noFill/>
            <a:ln w="9525">
              <a:noFill/>
              <a:miter lim="800000"/>
              <a:headEnd/>
              <a:tailEnd/>
            </a:ln>
            <a:effectLst/>
          </p:spPr>
        </p:pic>
        <p:pic>
          <p:nvPicPr>
            <p:cNvPr id="8" name="Picture 2"/>
            <p:cNvPicPr>
              <a:picLocks noChangeAspect="1" noChangeArrowheads="1"/>
            </p:cNvPicPr>
            <p:nvPr/>
          </p:nvPicPr>
          <p:blipFill>
            <a:blip r:embed="rId2"/>
            <a:srcRect l="80073"/>
            <a:stretch>
              <a:fillRect/>
            </a:stretch>
          </p:blipFill>
          <p:spPr bwMode="auto">
            <a:xfrm>
              <a:off x="7548626" y="1928802"/>
              <a:ext cx="2095472" cy="3009900"/>
            </a:xfrm>
            <a:prstGeom prst="rect">
              <a:avLst/>
            </a:prstGeom>
            <a:noFill/>
            <a:ln w="9525">
              <a:noFill/>
              <a:miter lim="800000"/>
              <a:headEnd/>
              <a:tailEnd/>
            </a:ln>
            <a:effectLst/>
          </p:spPr>
        </p:pic>
      </p:grpSp>
      <p:sp>
        <p:nvSpPr>
          <p:cNvPr id="12" name="Oval 11"/>
          <p:cNvSpPr/>
          <p:nvPr/>
        </p:nvSpPr>
        <p:spPr>
          <a:xfrm>
            <a:off x="571472" y="1928802"/>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API 22-22</a:t>
            </a:r>
          </a:p>
          <a:p>
            <a:pPr algn="ctr"/>
            <a:r>
              <a:rPr lang="en-US" dirty="0" smtClean="0">
                <a:solidFill>
                  <a:schemeClr val="tx1"/>
                </a:solidFill>
              </a:rPr>
              <a:t>November 12, 2014</a:t>
            </a:r>
          </a:p>
        </p:txBody>
      </p:sp>
    </p:spTree>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lnSpcReduction="10000"/>
          </a:bodyPr>
          <a:lstStyle/>
          <a:p>
            <a:pPr>
              <a:buNone/>
            </a:pPr>
            <a:r>
              <a:rPr lang="en-PH" b="1" dirty="0" smtClean="0"/>
              <a:t>Android 5.0 - Lollipop</a:t>
            </a:r>
            <a:endParaRPr lang="en-US" b="1" dirty="0" smtClean="0"/>
          </a:p>
          <a:p>
            <a:r>
              <a:rPr lang="en-US" dirty="0" smtClean="0"/>
              <a:t>New design (Material design)</a:t>
            </a:r>
          </a:p>
          <a:p>
            <a:r>
              <a:rPr lang="en-US" dirty="0" smtClean="0"/>
              <a:t>Speed improvement</a:t>
            </a:r>
          </a:p>
          <a:p>
            <a:r>
              <a:rPr lang="en-US" dirty="0" smtClean="0"/>
              <a:t>Battery consumption improvement</a:t>
            </a:r>
          </a:p>
          <a:p>
            <a:endParaRPr lang="en-PH" dirty="0" smtClean="0"/>
          </a:p>
          <a:p>
            <a:r>
              <a:rPr lang="en-PH" b="1" dirty="0" smtClean="0"/>
              <a:t>Android 5.0.1 - Lollipop</a:t>
            </a:r>
            <a:endParaRPr lang="en-PH" dirty="0" smtClean="0"/>
          </a:p>
          <a:p>
            <a:r>
              <a:rPr lang="en-US" dirty="0" smtClean="0"/>
              <a:t>bug fixes, fix issues with video playback and password failures</a:t>
            </a:r>
          </a:p>
          <a:p>
            <a:endParaRPr lang="en-PH" dirty="0" smtClean="0"/>
          </a:p>
          <a:p>
            <a:r>
              <a:rPr lang="en-PH" b="1" dirty="0" smtClean="0"/>
              <a:t>Android 5.0.1 - Lollipop</a:t>
            </a:r>
            <a:endParaRPr lang="en-PH" dirty="0" smtClean="0"/>
          </a:p>
          <a:p>
            <a:r>
              <a:rPr lang="en-US" dirty="0" smtClean="0"/>
              <a:t>Performance improvements and bug fixes</a:t>
            </a:r>
          </a:p>
          <a:p>
            <a:endParaRPr 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fontScale="92500" lnSpcReduction="10000"/>
          </a:bodyPr>
          <a:lstStyle/>
          <a:p>
            <a:pPr>
              <a:buNone/>
            </a:pPr>
            <a:r>
              <a:rPr lang="en-PH" b="1" dirty="0" smtClean="0"/>
              <a:t>Android 5.1 – Lollipop</a:t>
            </a:r>
          </a:p>
          <a:p>
            <a:r>
              <a:rPr lang="en-US" dirty="0" smtClean="0"/>
              <a:t>Multiple SIM cards support</a:t>
            </a:r>
          </a:p>
          <a:p>
            <a:r>
              <a:rPr lang="en-US" dirty="0" smtClean="0"/>
              <a:t>Quick settings shortcuts to join Wi-Fi networks or control Bluetooth devices</a:t>
            </a:r>
          </a:p>
          <a:p>
            <a:r>
              <a:rPr lang="en-US" dirty="0" smtClean="0"/>
              <a:t>Lock protection if lost or stolen</a:t>
            </a:r>
          </a:p>
          <a:p>
            <a:r>
              <a:rPr lang="en-US" dirty="0" smtClean="0"/>
              <a:t>High Definition voice call</a:t>
            </a:r>
          </a:p>
          <a:p>
            <a:r>
              <a:rPr lang="en-US" dirty="0" smtClean="0"/>
              <a:t>Stability and performance enhancements</a:t>
            </a:r>
          </a:p>
          <a:p>
            <a:pPr>
              <a:buNone/>
            </a:pPr>
            <a:endParaRPr lang="en-PH" b="1" dirty="0" smtClean="0"/>
          </a:p>
          <a:p>
            <a:pPr>
              <a:buNone/>
            </a:pPr>
            <a:r>
              <a:rPr lang="en-PH" b="1" dirty="0" smtClean="0"/>
              <a:t>Android 5.1.1 – Lollipop</a:t>
            </a:r>
          </a:p>
          <a:p>
            <a:r>
              <a:rPr lang="en-US" dirty="0" smtClean="0"/>
              <a:t>Speed improvement</a:t>
            </a:r>
          </a:p>
          <a:p>
            <a:r>
              <a:rPr lang="en-US" dirty="0" smtClean="0"/>
              <a:t>Bug fixes</a:t>
            </a:r>
          </a:p>
          <a:p>
            <a:pPr>
              <a:buNone/>
            </a:pPr>
            <a:endParaRPr lang="en-US" b="1" dirty="0" smtClean="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pic>
        <p:nvPicPr>
          <p:cNvPr id="13314" name="Picture 2"/>
          <p:cNvPicPr>
            <a:picLocks noChangeAspect="1" noChangeArrowheads="1"/>
          </p:cNvPicPr>
          <p:nvPr/>
        </p:nvPicPr>
        <p:blipFill>
          <a:blip r:embed="rId2"/>
          <a:srcRect/>
          <a:stretch>
            <a:fillRect/>
          </a:stretch>
        </p:blipFill>
        <p:spPr bwMode="auto">
          <a:xfrm>
            <a:off x="800129" y="1485919"/>
            <a:ext cx="7915275" cy="4657725"/>
          </a:xfrm>
          <a:prstGeom prst="rect">
            <a:avLst/>
          </a:prstGeom>
          <a:noFill/>
          <a:ln w="9525">
            <a:noFill/>
            <a:miter lim="800000"/>
            <a:headEnd/>
            <a:tailEnd/>
          </a:ln>
          <a:effectLst/>
        </p:spPr>
      </p:pic>
      <p:sp>
        <p:nvSpPr>
          <p:cNvPr id="9" name="Oval 8"/>
          <p:cNvSpPr/>
          <p:nvPr/>
        </p:nvSpPr>
        <p:spPr>
          <a:xfrm>
            <a:off x="1000100" y="1643050"/>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API 23</a:t>
            </a:r>
          </a:p>
          <a:p>
            <a:pPr algn="ctr"/>
            <a:r>
              <a:rPr lang="en-US" dirty="0" smtClean="0">
                <a:solidFill>
                  <a:schemeClr val="tx1"/>
                </a:solidFill>
              </a:rPr>
              <a:t>October 5, 2015</a:t>
            </a:r>
          </a:p>
        </p:txBody>
      </p:sp>
    </p:spTree>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6 - Marshmallow</a:t>
            </a:r>
            <a:endParaRPr lang="en-US" b="1" dirty="0" smtClean="0"/>
          </a:p>
          <a:p>
            <a:r>
              <a:rPr lang="en-US" dirty="0" smtClean="0"/>
              <a:t>USB Type-C support</a:t>
            </a:r>
          </a:p>
          <a:p>
            <a:r>
              <a:rPr lang="en-US" dirty="0" smtClean="0"/>
              <a:t>Fingerprint Authentication support</a:t>
            </a:r>
          </a:p>
          <a:p>
            <a:r>
              <a:rPr lang="en-US" dirty="0" smtClean="0"/>
              <a:t>Better battery life with "deep sleep"</a:t>
            </a:r>
          </a:p>
          <a:p>
            <a:r>
              <a:rPr lang="en-US" dirty="0" smtClean="0"/>
              <a:t>Permissions dashboard</a:t>
            </a:r>
          </a:p>
          <a:p>
            <a:r>
              <a:rPr lang="en-US" dirty="0" smtClean="0"/>
              <a:t>Android Pay</a:t>
            </a:r>
          </a:p>
          <a:p>
            <a:r>
              <a:rPr lang="en-US" dirty="0" smtClean="0"/>
              <a:t>MIDI support</a:t>
            </a:r>
          </a:p>
          <a:p>
            <a:r>
              <a:rPr lang="en-US" dirty="0" smtClean="0"/>
              <a:t>Google Now improvements</a:t>
            </a:r>
          </a:p>
          <a:p>
            <a:r>
              <a:rPr lang="en-US" dirty="0" smtClean="0"/>
              <a:t>New </a:t>
            </a:r>
            <a:r>
              <a:rPr lang="en-US" dirty="0" err="1" smtClean="0"/>
              <a:t>emojis</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Why Android? (cont.)</a:t>
            </a:r>
            <a:endParaRPr lang="en-US" dirty="0"/>
          </a:p>
        </p:txBody>
      </p:sp>
      <p:sp>
        <p:nvSpPr>
          <p:cNvPr id="3" name="Content Placeholder 2"/>
          <p:cNvSpPr>
            <a:spLocks noGrp="1"/>
          </p:cNvSpPr>
          <p:nvPr>
            <p:ph idx="1"/>
          </p:nvPr>
        </p:nvSpPr>
        <p:spPr/>
        <p:txBody>
          <a:bodyPr>
            <a:normAutofit/>
          </a:bodyPr>
          <a:lstStyle/>
          <a:p>
            <a:r>
              <a:rPr lang="en-US" b="1" dirty="0" smtClean="0"/>
              <a:t>Higher Success Ratio</a:t>
            </a:r>
          </a:p>
          <a:p>
            <a:pPr lvl="1"/>
            <a:r>
              <a:rPr lang="en-US" dirty="0" smtClean="0"/>
              <a:t>Software Applications Development has one of the best job projections for the next decade with a growth rate of 18.8%. According to these employment projections, there will be 135,300 new positions for App developers by the year 2024.</a:t>
            </a:r>
          </a:p>
          <a:p>
            <a:endParaRPr lang="en-US" dirty="0" smtClean="0"/>
          </a:p>
          <a:p>
            <a:r>
              <a:rPr lang="en-US" b="1" dirty="0" smtClean="0"/>
              <a:t>Rich Development Environment</a:t>
            </a:r>
          </a:p>
          <a:p>
            <a:pPr lvl="1"/>
            <a:r>
              <a:rPr lang="en-US" dirty="0" smtClean="0"/>
              <a:t>Being open-source, the community of developers continuously contribute to the body of knowledge</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Picture 2" descr="Image result for android nougat"/>
          <p:cNvPicPr>
            <a:picLocks noChangeAspect="1" noChangeArrowheads="1"/>
          </p:cNvPicPr>
          <p:nvPr/>
        </p:nvPicPr>
        <p:blipFill>
          <a:blip r:embed="rId2"/>
          <a:srcRect/>
          <a:stretch>
            <a:fillRect/>
          </a:stretch>
        </p:blipFill>
        <p:spPr bwMode="auto">
          <a:xfrm>
            <a:off x="928662" y="1571612"/>
            <a:ext cx="7702573" cy="4332698"/>
          </a:xfrm>
          <a:prstGeom prst="rect">
            <a:avLst/>
          </a:prstGeom>
          <a:noFill/>
        </p:spPr>
      </p:pic>
      <p:sp>
        <p:nvSpPr>
          <p:cNvPr id="2" name="Title 1"/>
          <p:cNvSpPr>
            <a:spLocks noGrp="1"/>
          </p:cNvSpPr>
          <p:nvPr>
            <p:ph type="title"/>
          </p:nvPr>
        </p:nvSpPr>
        <p:spPr/>
        <p:txBody>
          <a:bodyPr/>
          <a:lstStyle/>
          <a:p>
            <a:r>
              <a:rPr lang="en-US" dirty="0" smtClean="0"/>
              <a:t>Android Version History (cont.)</a:t>
            </a:r>
            <a:endParaRPr lang="en-US" dirty="0"/>
          </a:p>
        </p:txBody>
      </p:sp>
      <p:sp>
        <p:nvSpPr>
          <p:cNvPr id="3" name="Content Placeholder 2"/>
          <p:cNvSpPr>
            <a:spLocks noGrp="1"/>
          </p:cNvSpPr>
          <p:nvPr>
            <p:ph idx="1"/>
          </p:nvPr>
        </p:nvSpPr>
        <p:spPr/>
        <p:txBody>
          <a:bodyPr/>
          <a:lstStyle/>
          <a:p>
            <a:pPr>
              <a:buNone/>
            </a:pPr>
            <a:endParaRPr lang="en-US" b="1" dirty="0" smtClean="0"/>
          </a:p>
        </p:txBody>
      </p:sp>
      <p:sp>
        <p:nvSpPr>
          <p:cNvPr id="9" name="Oval 8"/>
          <p:cNvSpPr/>
          <p:nvPr/>
        </p:nvSpPr>
        <p:spPr>
          <a:xfrm>
            <a:off x="6572264" y="3929066"/>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API 24 -25</a:t>
            </a:r>
          </a:p>
          <a:p>
            <a:pPr algn="ctr"/>
            <a:r>
              <a:rPr lang="en-US" dirty="0" smtClean="0">
                <a:solidFill>
                  <a:schemeClr val="tx1"/>
                </a:solidFill>
              </a:rPr>
              <a:t>August 22, 2016</a:t>
            </a:r>
          </a:p>
        </p:txBody>
      </p:sp>
    </p:spTree>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7.0 - Nougat</a:t>
            </a:r>
            <a:endParaRPr lang="en-US" b="1" dirty="0" smtClean="0"/>
          </a:p>
          <a:p>
            <a:r>
              <a:rPr lang="en-US" dirty="0" smtClean="0"/>
              <a:t>Unicode 9.0 </a:t>
            </a:r>
            <a:r>
              <a:rPr lang="en-US" dirty="0" err="1" smtClean="0"/>
              <a:t>emoji</a:t>
            </a:r>
            <a:endParaRPr lang="en-US" dirty="0" smtClean="0"/>
          </a:p>
          <a:p>
            <a:r>
              <a:rPr lang="en-US" dirty="0" smtClean="0"/>
              <a:t>Better multitasking</a:t>
            </a:r>
          </a:p>
          <a:p>
            <a:r>
              <a:rPr lang="en-US" dirty="0" smtClean="0"/>
              <a:t>Multi-window mode (PIP, Freeform window)</a:t>
            </a:r>
          </a:p>
          <a:p>
            <a:r>
              <a:rPr lang="en-US" dirty="0" smtClean="0"/>
              <a:t>Seamless system updates (with dual system partition)</a:t>
            </a:r>
          </a:p>
          <a:p>
            <a:r>
              <a:rPr lang="en-US" dirty="0" smtClean="0"/>
              <a:t>Better performance and code size thanks to new JIT Compiler</a:t>
            </a:r>
            <a:endParaRPr 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7.1 - Nougat</a:t>
            </a:r>
            <a:endParaRPr lang="en-US" b="1" dirty="0" smtClean="0"/>
          </a:p>
          <a:p>
            <a:r>
              <a:rPr lang="en-US" dirty="0" smtClean="0"/>
              <a:t>Daydream Virtual Reality mode</a:t>
            </a:r>
          </a:p>
          <a:p>
            <a:r>
              <a:rPr lang="en-US" dirty="0" smtClean="0"/>
              <a:t>Night Light</a:t>
            </a:r>
          </a:p>
          <a:p>
            <a:r>
              <a:rPr lang="en-US" dirty="0" smtClean="0"/>
              <a:t>Storage manager improvements</a:t>
            </a:r>
          </a:p>
          <a:p>
            <a:r>
              <a:rPr lang="en-US" dirty="0" smtClean="0"/>
              <a:t>Performance improvements for Touch and Display managements</a:t>
            </a:r>
          </a:p>
          <a:p>
            <a:r>
              <a:rPr lang="en-US" dirty="0" smtClean="0"/>
              <a:t>Option to enable fingerprint swipe down gesture</a:t>
            </a:r>
          </a:p>
          <a:p>
            <a:r>
              <a:rPr lang="en-US" dirty="0" smtClean="0"/>
              <a:t>Seamless system updates</a:t>
            </a:r>
            <a:endParaRPr lang="en-US"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7.1.1 - Nougat</a:t>
            </a:r>
            <a:endParaRPr lang="en-US" b="1" dirty="0" smtClean="0"/>
          </a:p>
          <a:p>
            <a:r>
              <a:rPr lang="en-US" dirty="0" smtClean="0"/>
              <a:t>Long press on the app icon enable new launch actions</a:t>
            </a:r>
          </a:p>
          <a:p>
            <a:r>
              <a:rPr lang="en-US" dirty="0" smtClean="0"/>
              <a:t>The default keyboard allows now to send GIFs directly</a:t>
            </a:r>
          </a:p>
          <a:p>
            <a:r>
              <a:rPr lang="en-US" dirty="0" smtClean="0"/>
              <a:t>New set of </a:t>
            </a:r>
            <a:r>
              <a:rPr lang="en-US" dirty="0" err="1" smtClean="0"/>
              <a:t>emojis</a:t>
            </a:r>
            <a:endParaRPr lang="en-US" dirty="0" smtClean="0"/>
          </a:p>
          <a:p>
            <a:endParaRPr lang="en-PH" dirty="0" smtClean="0"/>
          </a:p>
          <a:p>
            <a:pPr>
              <a:buNone/>
            </a:pPr>
            <a:r>
              <a:rPr lang="en-PH" b="1" dirty="0" smtClean="0"/>
              <a:t>Android 7.1.2 - Nougat</a:t>
            </a:r>
            <a:endParaRPr lang="en-US" b="1" dirty="0" smtClean="0"/>
          </a:p>
          <a:p>
            <a:r>
              <a:rPr lang="en-US" dirty="0" smtClean="0"/>
              <a:t>Battery usage alerts</a:t>
            </a:r>
          </a:p>
          <a:p>
            <a:r>
              <a:rPr lang="en-US" dirty="0" smtClean="0"/>
              <a:t>Nexus and Pixel specific improvements</a:t>
            </a:r>
          </a:p>
          <a:p>
            <a:endParaRPr 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4" name="Picture 2"/>
          <p:cNvPicPr>
            <a:picLocks noChangeAspect="1" noChangeArrowheads="1"/>
          </p:cNvPicPr>
          <p:nvPr/>
        </p:nvPicPr>
        <p:blipFill>
          <a:blip r:embed="rId2"/>
          <a:srcRect/>
          <a:stretch>
            <a:fillRect/>
          </a:stretch>
        </p:blipFill>
        <p:spPr bwMode="auto">
          <a:xfrm>
            <a:off x="100013" y="1328758"/>
            <a:ext cx="8943975" cy="502920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Android Version History (cont.)</a:t>
            </a:r>
            <a:endParaRPr lang="en-US" dirty="0"/>
          </a:p>
        </p:txBody>
      </p:sp>
      <p:sp>
        <p:nvSpPr>
          <p:cNvPr id="9" name="Oval 8"/>
          <p:cNvSpPr/>
          <p:nvPr/>
        </p:nvSpPr>
        <p:spPr>
          <a:xfrm>
            <a:off x="857224" y="2000240"/>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API 26 -27</a:t>
            </a:r>
          </a:p>
          <a:p>
            <a:pPr algn="ctr"/>
            <a:r>
              <a:rPr lang="en-US" dirty="0" smtClean="0">
                <a:solidFill>
                  <a:schemeClr val="tx1"/>
                </a:solidFill>
              </a:rPr>
              <a:t>August 21, 2017</a:t>
            </a:r>
          </a:p>
        </p:txBody>
      </p:sp>
    </p:spTree>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a:bodyPr>
          <a:lstStyle/>
          <a:p>
            <a:pPr>
              <a:buNone/>
            </a:pPr>
            <a:r>
              <a:rPr lang="en-PH" b="1" dirty="0" smtClean="0"/>
              <a:t>Android 8 - Oreo</a:t>
            </a:r>
            <a:endParaRPr lang="en-US" b="1" dirty="0" smtClean="0"/>
          </a:p>
          <a:p>
            <a:r>
              <a:rPr lang="en-US" dirty="0" smtClean="0"/>
              <a:t>Show battery level in "Quick Settings" for devices connected via Bluetooth</a:t>
            </a:r>
          </a:p>
          <a:p>
            <a:r>
              <a:rPr lang="en-US" dirty="0" smtClean="0"/>
              <a:t>Navigation buttons dim when not in use</a:t>
            </a:r>
          </a:p>
          <a:p>
            <a:r>
              <a:rPr lang="en-US" dirty="0" smtClean="0"/>
              <a:t>UI updates to 'Power Off' and 'Restart'</a:t>
            </a:r>
          </a:p>
          <a:p>
            <a:r>
              <a:rPr lang="en-US" dirty="0" smtClean="0"/>
              <a:t>Toast messages are now white in color with same existing transparency</a:t>
            </a:r>
          </a:p>
          <a:p>
            <a:r>
              <a:rPr lang="en-US" dirty="0" smtClean="0"/>
              <a:t>Automatic light and dark themes</a:t>
            </a:r>
          </a:p>
          <a:p>
            <a:r>
              <a:rPr lang="en-US" dirty="0" err="1" smtClean="0"/>
              <a:t>Emoji</a:t>
            </a:r>
            <a:r>
              <a:rPr lang="en-US" dirty="0" smtClean="0"/>
              <a:t> updates (</a:t>
            </a:r>
            <a:r>
              <a:rPr lang="en-US" dirty="0" err="1" smtClean="0"/>
              <a:t>ie</a:t>
            </a:r>
            <a:r>
              <a:rPr lang="en-US" dirty="0" smtClean="0"/>
              <a:t>: Hamburger move the cheese slice position)</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Picture 2"/>
          <p:cNvPicPr>
            <a:picLocks noChangeAspect="1" noChangeArrowheads="1"/>
          </p:cNvPicPr>
          <p:nvPr/>
        </p:nvPicPr>
        <p:blipFill>
          <a:blip r:embed="rId2"/>
          <a:srcRect/>
          <a:stretch>
            <a:fillRect/>
          </a:stretch>
        </p:blipFill>
        <p:spPr bwMode="auto">
          <a:xfrm>
            <a:off x="509125" y="1519238"/>
            <a:ext cx="7991965" cy="4695844"/>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Android Version History (cont.)</a:t>
            </a:r>
            <a:endParaRPr lang="en-US" dirty="0"/>
          </a:p>
        </p:txBody>
      </p:sp>
      <p:sp>
        <p:nvSpPr>
          <p:cNvPr id="9" name="Oval 8"/>
          <p:cNvSpPr/>
          <p:nvPr/>
        </p:nvSpPr>
        <p:spPr>
          <a:xfrm>
            <a:off x="2357422" y="4643446"/>
            <a:ext cx="1857388" cy="1857388"/>
          </a:xfrm>
          <a:prstGeom prst="ellipse">
            <a:avLst/>
          </a:prstGeom>
          <a:solidFill>
            <a:schemeClr val="bg1"/>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API 28</a:t>
            </a:r>
          </a:p>
          <a:p>
            <a:pPr algn="ctr"/>
            <a:r>
              <a:rPr lang="en-US" dirty="0" smtClean="0">
                <a:solidFill>
                  <a:schemeClr val="tx1"/>
                </a:solidFill>
              </a:rPr>
              <a:t>August 6, 2018</a:t>
            </a:r>
          </a:p>
        </p:txBody>
      </p:sp>
    </p:spTree>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Android Version History (cont.)</a:t>
            </a:r>
            <a:endParaRPr lang="en-US" dirty="0"/>
          </a:p>
        </p:txBody>
      </p:sp>
      <p:sp>
        <p:nvSpPr>
          <p:cNvPr id="3" name="Content Placeholder 2"/>
          <p:cNvSpPr>
            <a:spLocks noGrp="1"/>
          </p:cNvSpPr>
          <p:nvPr>
            <p:ph idx="1"/>
          </p:nvPr>
        </p:nvSpPr>
        <p:spPr/>
        <p:txBody>
          <a:bodyPr>
            <a:normAutofit fontScale="92500" lnSpcReduction="10000"/>
          </a:bodyPr>
          <a:lstStyle/>
          <a:p>
            <a:pPr>
              <a:buNone/>
            </a:pPr>
            <a:r>
              <a:rPr lang="en-PH" b="1" dirty="0" smtClean="0"/>
              <a:t>Android 9 - Pie</a:t>
            </a:r>
            <a:endParaRPr lang="en-US" b="1" dirty="0" smtClean="0"/>
          </a:p>
          <a:p>
            <a:r>
              <a:rPr lang="en-US" dirty="0" smtClean="0"/>
              <a:t>User interface updates:</a:t>
            </a:r>
          </a:p>
          <a:p>
            <a:pPr lvl="1"/>
            <a:r>
              <a:rPr lang="en-US" dirty="0" smtClean="0"/>
              <a:t>Rounded corners across the UI</a:t>
            </a:r>
          </a:p>
          <a:p>
            <a:pPr lvl="1"/>
            <a:r>
              <a:rPr lang="en-US" dirty="0" smtClean="0"/>
              <a:t>Quick settings menu change.</a:t>
            </a:r>
          </a:p>
          <a:p>
            <a:pPr lvl="1"/>
            <a:r>
              <a:rPr lang="en-US" dirty="0" smtClean="0"/>
              <a:t>Notification bar, the clock has moved to the left.</a:t>
            </a:r>
          </a:p>
          <a:p>
            <a:pPr lvl="1"/>
            <a:r>
              <a:rPr lang="en-US" dirty="0" smtClean="0"/>
              <a:t>The "dock" now has a semi-transparent background.</a:t>
            </a:r>
          </a:p>
          <a:p>
            <a:pPr lvl="1"/>
            <a:r>
              <a:rPr lang="en-US" dirty="0" smtClean="0"/>
              <a:t>New transitions when switching between apps, or within apps</a:t>
            </a:r>
          </a:p>
          <a:p>
            <a:pPr lvl="1"/>
            <a:r>
              <a:rPr lang="en-US" dirty="0" smtClean="0"/>
              <a:t>Volume slider updated</a:t>
            </a:r>
          </a:p>
          <a:p>
            <a:r>
              <a:rPr lang="en-US" dirty="0" smtClean="0"/>
              <a:t>Richer messaging notifications: with full conversation, large images, smart replies</a:t>
            </a:r>
          </a:p>
          <a:p>
            <a:r>
              <a:rPr lang="en-US" dirty="0" smtClean="0"/>
              <a:t>The power options now has a "screenshot" button</a:t>
            </a:r>
          </a:p>
          <a:p>
            <a:r>
              <a:rPr lang="en-US" dirty="0" smtClean="0"/>
              <a:t>Biometric authentication can now be disabled only once</a:t>
            </a:r>
          </a:p>
          <a:p>
            <a:endParaRPr lang="en-US"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Android Version Distribution</a:t>
            </a:r>
            <a:endParaRPr lang="en-US" dirty="0"/>
          </a:p>
        </p:txBody>
      </p:sp>
      <p:pic>
        <p:nvPicPr>
          <p:cNvPr id="1026" name="Picture 2"/>
          <p:cNvPicPr>
            <a:picLocks noChangeAspect="1" noChangeArrowheads="1"/>
          </p:cNvPicPr>
          <p:nvPr/>
        </p:nvPicPr>
        <p:blipFill>
          <a:blip r:embed="rId2"/>
          <a:srcRect/>
          <a:stretch>
            <a:fillRect/>
          </a:stretch>
        </p:blipFill>
        <p:spPr bwMode="auto">
          <a:xfrm>
            <a:off x="214282" y="1586852"/>
            <a:ext cx="8012327" cy="4341084"/>
          </a:xfrm>
          <a:prstGeom prst="rect">
            <a:avLst/>
          </a:prstGeom>
          <a:noFill/>
          <a:ln w="9525">
            <a:noFill/>
            <a:miter lim="800000"/>
            <a:headEnd/>
            <a:tailEnd/>
          </a:ln>
          <a:effectLst/>
        </p:spPr>
      </p:pic>
      <p:sp>
        <p:nvSpPr>
          <p:cNvPr id="6" name="TextBox 5"/>
          <p:cNvSpPr txBox="1"/>
          <p:nvPr/>
        </p:nvSpPr>
        <p:spPr>
          <a:xfrm>
            <a:off x="1643042" y="6072206"/>
            <a:ext cx="5857916" cy="369332"/>
          </a:xfrm>
          <a:prstGeom prst="rect">
            <a:avLst/>
          </a:prstGeom>
          <a:noFill/>
        </p:spPr>
        <p:txBody>
          <a:bodyPr wrap="square" rtlCol="0">
            <a:spAutoFit/>
          </a:bodyPr>
          <a:lstStyle/>
          <a:p>
            <a:pPr algn="ctr"/>
            <a:r>
              <a:rPr lang="en-PH" dirty="0" smtClean="0"/>
              <a:t>Android Version Distribution Share as of September 12, 2018</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Android Version Distribution</a:t>
            </a:r>
            <a:endParaRPr lang="en-US" dirty="0"/>
          </a:p>
        </p:txBody>
      </p:sp>
      <p:sp>
        <p:nvSpPr>
          <p:cNvPr id="6" name="TextBox 5"/>
          <p:cNvSpPr txBox="1"/>
          <p:nvPr/>
        </p:nvSpPr>
        <p:spPr>
          <a:xfrm>
            <a:off x="1643042" y="6072206"/>
            <a:ext cx="5857916" cy="369332"/>
          </a:xfrm>
          <a:prstGeom prst="rect">
            <a:avLst/>
          </a:prstGeom>
          <a:noFill/>
        </p:spPr>
        <p:txBody>
          <a:bodyPr wrap="square" rtlCol="0">
            <a:spAutoFit/>
          </a:bodyPr>
          <a:lstStyle/>
          <a:p>
            <a:pPr algn="ctr"/>
            <a:r>
              <a:rPr lang="en-PH" dirty="0" smtClean="0"/>
              <a:t>Android Version Distribution Share as of May 2, 2019</a:t>
            </a:r>
            <a:endParaRPr lang="en-US" dirty="0"/>
          </a:p>
        </p:txBody>
      </p:sp>
      <p:pic>
        <p:nvPicPr>
          <p:cNvPr id="3" name="Picture 2"/>
          <p:cNvPicPr>
            <a:picLocks noChangeAspect="1" noChangeArrowheads="1"/>
          </p:cNvPicPr>
          <p:nvPr/>
        </p:nvPicPr>
        <p:blipFill>
          <a:blip r:embed="rId2"/>
          <a:srcRect/>
          <a:stretch>
            <a:fillRect/>
          </a:stretch>
        </p:blipFill>
        <p:spPr bwMode="auto">
          <a:xfrm>
            <a:off x="714348" y="1724023"/>
            <a:ext cx="7242441" cy="3990993"/>
          </a:xfrm>
          <a:prstGeom prst="rect">
            <a:avLst/>
          </a:prstGeom>
          <a:noFill/>
          <a:ln w="9525">
            <a:noFill/>
            <a:miter lim="800000"/>
            <a:headEnd/>
            <a:tailEnd/>
          </a:ln>
          <a:effectLst/>
        </p:spPr>
      </p:pic>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Features</a:t>
            </a:r>
            <a:endParaRPr lang="en-US" dirty="0"/>
          </a:p>
        </p:txBody>
      </p:sp>
      <p:sp>
        <p:nvSpPr>
          <p:cNvPr id="3" name="Content Placeholder 2"/>
          <p:cNvSpPr>
            <a:spLocks noGrp="1"/>
          </p:cNvSpPr>
          <p:nvPr>
            <p:ph idx="1"/>
          </p:nvPr>
        </p:nvSpPr>
        <p:spPr/>
        <p:txBody>
          <a:bodyPr>
            <a:normAutofit fontScale="92500" lnSpcReduction="10000"/>
          </a:bodyPr>
          <a:lstStyle/>
          <a:p>
            <a:r>
              <a:rPr lang="en-US" b="1" dirty="0" smtClean="0"/>
              <a:t>Beautiful UI</a:t>
            </a:r>
          </a:p>
          <a:p>
            <a:pPr lvl="1"/>
            <a:r>
              <a:rPr lang="en-US" dirty="0" smtClean="0"/>
              <a:t>Android OS basic screen provides a beautiful and intuitive user interface.</a:t>
            </a:r>
          </a:p>
          <a:p>
            <a:pPr lvl="1"/>
            <a:endParaRPr lang="en-US" b="1" dirty="0" smtClean="0"/>
          </a:p>
          <a:p>
            <a:pPr fontAlgn="t"/>
            <a:r>
              <a:rPr lang="en-US" b="1" dirty="0" smtClean="0"/>
              <a:t>Connectivity</a:t>
            </a:r>
            <a:endParaRPr lang="en-US" dirty="0" smtClean="0"/>
          </a:p>
          <a:p>
            <a:pPr lvl="1" fontAlgn="t"/>
            <a:r>
              <a:rPr lang="en-US" dirty="0" smtClean="0"/>
              <a:t>GSM/EDGE, Bluetooth, Wi-Fi, LTE, NFC, </a:t>
            </a:r>
            <a:r>
              <a:rPr lang="en-US" dirty="0" err="1" smtClean="0"/>
              <a:t>WiMAX</a:t>
            </a:r>
            <a:r>
              <a:rPr lang="en-US" dirty="0" smtClean="0"/>
              <a:t> and others</a:t>
            </a:r>
          </a:p>
          <a:p>
            <a:pPr lvl="1" fontAlgn="t"/>
            <a:endParaRPr lang="en-US" dirty="0" smtClean="0"/>
          </a:p>
          <a:p>
            <a:pPr fontAlgn="t"/>
            <a:r>
              <a:rPr lang="en-US" b="1" dirty="0" smtClean="0"/>
              <a:t>Storage</a:t>
            </a:r>
            <a:endParaRPr lang="en-US" dirty="0" smtClean="0"/>
          </a:p>
          <a:p>
            <a:pPr lvl="1" fontAlgn="t"/>
            <a:r>
              <a:rPr lang="en-US" dirty="0" err="1" smtClean="0"/>
              <a:t>SQLite</a:t>
            </a:r>
            <a:r>
              <a:rPr lang="en-US" dirty="0" smtClean="0"/>
              <a:t>, a lightweight relational database, is used for data storage purposes.</a:t>
            </a:r>
          </a:p>
          <a:p>
            <a:pPr fontAlgn="t"/>
            <a:endParaRPr lang="en-US" dirty="0" smtClean="0"/>
          </a:p>
          <a:p>
            <a:pPr fontAlgn="t"/>
            <a:r>
              <a:rPr lang="en-US" b="1" dirty="0" smtClean="0"/>
              <a:t>Media support</a:t>
            </a:r>
            <a:endParaRPr lang="en-US" dirty="0" smtClean="0"/>
          </a:p>
          <a:p>
            <a:pPr lvl="1" fontAlgn="t"/>
            <a:r>
              <a:rPr lang="en-US" dirty="0" smtClean="0"/>
              <a:t>H.263, H.264, MPEG-4 SP, AMR, AMR-WB, AAC, HE-AAC, AAC 5.1, MP3, MIDI, </a:t>
            </a:r>
            <a:r>
              <a:rPr lang="en-US" dirty="0" err="1" smtClean="0"/>
              <a:t>Ogg</a:t>
            </a:r>
            <a:r>
              <a:rPr lang="en-US" dirty="0" smtClean="0"/>
              <a:t> </a:t>
            </a:r>
            <a:r>
              <a:rPr lang="en-US" dirty="0" err="1" smtClean="0"/>
              <a:t>Vorbis</a:t>
            </a:r>
            <a:r>
              <a:rPr lang="en-US" dirty="0" smtClean="0"/>
              <a:t>, WAV, JPEG, PNG, GIF, and BMP.</a:t>
            </a:r>
          </a:p>
          <a:p>
            <a:pPr fontAlgn="t"/>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Version Distribution</a:t>
            </a:r>
            <a:endParaRPr lang="en-US" dirty="0"/>
          </a:p>
        </p:txBody>
      </p:sp>
      <p:sp>
        <p:nvSpPr>
          <p:cNvPr id="5" name="Content Placeholder 4"/>
          <p:cNvSpPr>
            <a:spLocks noGrp="1"/>
          </p:cNvSpPr>
          <p:nvPr>
            <p:ph idx="1"/>
          </p:nvPr>
        </p:nvSpPr>
        <p:spPr/>
        <p:txBody>
          <a:bodyPr/>
          <a:lstStyle/>
          <a:p>
            <a:endParaRPr lang="en-US"/>
          </a:p>
        </p:txBody>
      </p:sp>
      <p:pic>
        <p:nvPicPr>
          <p:cNvPr id="2051" name="Picture 3"/>
          <p:cNvPicPr>
            <a:picLocks noChangeAspect="1" noChangeArrowheads="1"/>
          </p:cNvPicPr>
          <p:nvPr/>
        </p:nvPicPr>
        <p:blipFill>
          <a:blip r:embed="rId2"/>
          <a:srcRect/>
          <a:stretch>
            <a:fillRect/>
          </a:stretch>
        </p:blipFill>
        <p:spPr bwMode="auto">
          <a:xfrm>
            <a:off x="928662" y="1785926"/>
            <a:ext cx="7500990" cy="3747956"/>
          </a:xfrm>
          <a:prstGeom prst="rect">
            <a:avLst/>
          </a:prstGeom>
          <a:noFill/>
          <a:ln w="9525">
            <a:noFill/>
            <a:miter lim="800000"/>
            <a:headEnd/>
            <a:tailEnd/>
          </a:ln>
          <a:effectLst/>
        </p:spPr>
      </p:pic>
    </p:spTree>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PH" b="1" dirty="0" smtClean="0"/>
              <a:t>Android Architecture</a:t>
            </a:r>
            <a:endParaRPr lang="en-US" b="1" dirty="0"/>
          </a:p>
        </p:txBody>
      </p:sp>
      <p:sp>
        <p:nvSpPr>
          <p:cNvPr id="3" name="Subtitle 2"/>
          <p:cNvSpPr>
            <a:spLocks noGrp="1"/>
          </p:cNvSpPr>
          <p:nvPr>
            <p:ph type="subTitle" idx="1"/>
          </p:nvPr>
        </p:nvSpPr>
        <p:spPr/>
        <p:txBody>
          <a:bodyPr>
            <a:normAutofit/>
          </a:bodyPr>
          <a:lstStyle/>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a:t>
            </a:r>
            <a:endParaRPr lang="en-US" dirty="0"/>
          </a:p>
        </p:txBody>
      </p:sp>
      <p:sp>
        <p:nvSpPr>
          <p:cNvPr id="3" name="Content Placeholder 2"/>
          <p:cNvSpPr>
            <a:spLocks noGrp="1"/>
          </p:cNvSpPr>
          <p:nvPr>
            <p:ph idx="1"/>
          </p:nvPr>
        </p:nvSpPr>
        <p:spPr/>
        <p:txBody>
          <a:bodyPr/>
          <a:lstStyle/>
          <a:p>
            <a:r>
              <a:rPr lang="en-US" dirty="0" smtClean="0"/>
              <a:t>Android operating system is a stack of software components which is roughly divided into </a:t>
            </a:r>
            <a:r>
              <a:rPr lang="en-US" b="1" dirty="0" smtClean="0"/>
              <a:t>five sections</a:t>
            </a:r>
            <a:r>
              <a:rPr lang="en-US" dirty="0" smtClean="0"/>
              <a:t> and </a:t>
            </a:r>
            <a:r>
              <a:rPr lang="en-US" b="1" dirty="0" smtClean="0"/>
              <a:t>four main layers</a:t>
            </a:r>
            <a:r>
              <a:rPr lang="en-US" dirty="0" smtClean="0"/>
              <a:t> as shown below in the architecture diagram.</a:t>
            </a:r>
          </a:p>
          <a:p>
            <a:endParaRPr lang="en-US" dirty="0" smtClean="0"/>
          </a:p>
          <a:p>
            <a:r>
              <a:rPr lang="en-US" dirty="0" smtClean="0"/>
              <a:t>The five sections are:</a:t>
            </a:r>
          </a:p>
          <a:p>
            <a:pPr lvl="1"/>
            <a:r>
              <a:rPr lang="en-US" dirty="0" smtClean="0"/>
              <a:t>Linux Kernel</a:t>
            </a:r>
          </a:p>
          <a:p>
            <a:pPr lvl="1"/>
            <a:r>
              <a:rPr lang="en-US" dirty="0" smtClean="0"/>
              <a:t>Libraries</a:t>
            </a:r>
          </a:p>
          <a:p>
            <a:pPr lvl="1"/>
            <a:r>
              <a:rPr lang="en-US" dirty="0" smtClean="0"/>
              <a:t>Android Runtime</a:t>
            </a:r>
          </a:p>
          <a:p>
            <a:pPr lvl="1"/>
            <a:r>
              <a:rPr lang="en-US" dirty="0" smtClean="0"/>
              <a:t>Application Framework</a:t>
            </a:r>
          </a:p>
          <a:p>
            <a:pPr lvl="1"/>
            <a:r>
              <a:rPr lang="en-US" dirty="0" smtClean="0"/>
              <a:t>Applications</a:t>
            </a:r>
          </a:p>
        </p:txBody>
      </p:sp>
    </p:spTree>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 (cont.)</a:t>
            </a:r>
            <a:endParaRPr lang="en-US" dirty="0"/>
          </a:p>
        </p:txBody>
      </p:sp>
      <p:pic>
        <p:nvPicPr>
          <p:cNvPr id="14339" name="Picture 3"/>
          <p:cNvPicPr>
            <a:picLocks noGrp="1" noChangeAspect="1" noChangeArrowheads="1"/>
          </p:cNvPicPr>
          <p:nvPr>
            <p:ph idx="1"/>
          </p:nvPr>
        </p:nvPicPr>
        <p:blipFill>
          <a:blip r:embed="rId3"/>
          <a:srcRect/>
          <a:stretch>
            <a:fillRect/>
          </a:stretch>
        </p:blipFill>
        <p:spPr bwMode="auto">
          <a:xfrm>
            <a:off x="1571871" y="1571612"/>
            <a:ext cx="6214839" cy="4357718"/>
          </a:xfrm>
          <a:prstGeom prst="rect">
            <a:avLst/>
          </a:prstGeom>
          <a:noFill/>
          <a:ln w="9525">
            <a:noFill/>
            <a:miter lim="800000"/>
            <a:headEnd/>
            <a:tailEnd/>
          </a:ln>
          <a:effectLst/>
        </p:spPr>
      </p:pic>
      <p:sp>
        <p:nvSpPr>
          <p:cNvPr id="7" name="Rectangle 6"/>
          <p:cNvSpPr/>
          <p:nvPr/>
        </p:nvSpPr>
        <p:spPr>
          <a:xfrm>
            <a:off x="3357554" y="6000768"/>
            <a:ext cx="2743251" cy="369332"/>
          </a:xfrm>
          <a:prstGeom prst="rect">
            <a:avLst/>
          </a:prstGeom>
        </p:spPr>
        <p:txBody>
          <a:bodyPr wrap="none">
            <a:spAutoFit/>
          </a:bodyPr>
          <a:lstStyle/>
          <a:p>
            <a:r>
              <a:rPr lang="en-US" dirty="0" smtClean="0"/>
              <a:t>Android Architecture Diagram</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 (cont.)</a:t>
            </a:r>
            <a:endParaRPr lang="en-US" dirty="0"/>
          </a:p>
        </p:txBody>
      </p:sp>
      <p:sp>
        <p:nvSpPr>
          <p:cNvPr id="5" name="Content Placeholder 4"/>
          <p:cNvSpPr>
            <a:spLocks noGrp="1"/>
          </p:cNvSpPr>
          <p:nvPr>
            <p:ph idx="1"/>
          </p:nvPr>
        </p:nvSpPr>
        <p:spPr/>
        <p:txBody>
          <a:bodyPr/>
          <a:lstStyle/>
          <a:p>
            <a:r>
              <a:rPr lang="en-US" dirty="0" smtClean="0"/>
              <a:t>Linux kernel</a:t>
            </a:r>
          </a:p>
          <a:p>
            <a:pPr lvl="1"/>
            <a:r>
              <a:rPr lang="en-US" dirty="0" smtClean="0"/>
              <a:t>At the bottom of the layers is Linux - Linux 3.6 with approximately 115 patches.</a:t>
            </a:r>
          </a:p>
          <a:p>
            <a:pPr lvl="1"/>
            <a:r>
              <a:rPr lang="en-US" dirty="0" smtClean="0"/>
              <a:t>It provides a level of abstraction between the device hardware and it contains all the essential hardware drivers like camera, keypad, display etc.</a:t>
            </a:r>
          </a:p>
          <a:p>
            <a:pPr lvl="1"/>
            <a:r>
              <a:rPr lang="en-US" dirty="0" smtClean="0"/>
              <a:t>The kernel also handles all the things that Linux is really good at such as networking and a vast array of device drivers, which take the pain out of interfacing to peripheral hardware.</a:t>
            </a:r>
          </a:p>
        </p:txBody>
      </p:sp>
    </p:spTree>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 (cont.)</a:t>
            </a:r>
            <a:endParaRPr lang="en-US" dirty="0"/>
          </a:p>
        </p:txBody>
      </p:sp>
      <p:sp>
        <p:nvSpPr>
          <p:cNvPr id="5" name="Content Placeholder 4"/>
          <p:cNvSpPr>
            <a:spLocks noGrp="1"/>
          </p:cNvSpPr>
          <p:nvPr>
            <p:ph idx="1"/>
          </p:nvPr>
        </p:nvSpPr>
        <p:spPr/>
        <p:txBody>
          <a:bodyPr/>
          <a:lstStyle/>
          <a:p>
            <a:r>
              <a:rPr lang="en-US" dirty="0" smtClean="0"/>
              <a:t>Libraries</a:t>
            </a:r>
          </a:p>
          <a:p>
            <a:pPr lvl="1"/>
            <a:r>
              <a:rPr lang="en-US" dirty="0" smtClean="0"/>
              <a:t>On top of Linux kernel there is a set of libraries including:</a:t>
            </a:r>
          </a:p>
          <a:p>
            <a:pPr lvl="2"/>
            <a:r>
              <a:rPr lang="en-US" dirty="0" smtClean="0"/>
              <a:t>open-source Web browser engine </a:t>
            </a:r>
            <a:r>
              <a:rPr lang="en-US" dirty="0" err="1" smtClean="0"/>
              <a:t>WebKit</a:t>
            </a:r>
            <a:endParaRPr lang="en-US" dirty="0" smtClean="0"/>
          </a:p>
          <a:p>
            <a:pPr lvl="2"/>
            <a:r>
              <a:rPr lang="en-US" dirty="0" smtClean="0"/>
              <a:t>well known library </a:t>
            </a:r>
            <a:r>
              <a:rPr lang="en-US" dirty="0" err="1" smtClean="0"/>
              <a:t>libc</a:t>
            </a:r>
            <a:endParaRPr lang="en-US" dirty="0" smtClean="0"/>
          </a:p>
          <a:p>
            <a:pPr lvl="2"/>
            <a:r>
              <a:rPr lang="en-US" dirty="0" err="1" smtClean="0"/>
              <a:t>SQLite</a:t>
            </a:r>
            <a:r>
              <a:rPr lang="en-US" dirty="0" smtClean="0"/>
              <a:t> database which is a useful repository for storage and sharing of application data</a:t>
            </a:r>
          </a:p>
          <a:p>
            <a:pPr lvl="2"/>
            <a:r>
              <a:rPr lang="en-US" dirty="0" smtClean="0"/>
              <a:t>libraries to play and record audio and video</a:t>
            </a:r>
          </a:p>
          <a:p>
            <a:pPr lvl="2"/>
            <a:r>
              <a:rPr lang="en-US" dirty="0" smtClean="0"/>
              <a:t>SSL libraries responsible for Internet security etc.</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Libraries</a:t>
            </a:r>
            <a:endParaRPr lang="en-US" dirty="0"/>
          </a:p>
        </p:txBody>
      </p:sp>
      <p:sp>
        <p:nvSpPr>
          <p:cNvPr id="3" name="Content Placeholder 2"/>
          <p:cNvSpPr>
            <a:spLocks noGrp="1"/>
          </p:cNvSpPr>
          <p:nvPr>
            <p:ph idx="1"/>
          </p:nvPr>
        </p:nvSpPr>
        <p:spPr/>
        <p:txBody>
          <a:bodyPr>
            <a:normAutofit/>
          </a:bodyPr>
          <a:lstStyle/>
          <a:p>
            <a:r>
              <a:rPr lang="en-US" dirty="0" smtClean="0"/>
              <a:t>Java-based libraries:</a:t>
            </a:r>
          </a:p>
          <a:p>
            <a:pPr lvl="1"/>
            <a:r>
              <a:rPr lang="en-US" b="1" dirty="0" smtClean="0"/>
              <a:t>android.app</a:t>
            </a:r>
            <a:r>
              <a:rPr lang="en-US" dirty="0" smtClean="0"/>
              <a:t> − Provides access to the application model and is the cornerstone of all Android applications.</a:t>
            </a:r>
          </a:p>
          <a:p>
            <a:pPr lvl="1"/>
            <a:r>
              <a:rPr lang="en-US" b="1" dirty="0" err="1" smtClean="0"/>
              <a:t>android.content</a:t>
            </a:r>
            <a:r>
              <a:rPr lang="en-US" dirty="0" smtClean="0"/>
              <a:t> − Facilitates content access, publishing and messaging between applications and application components.</a:t>
            </a:r>
          </a:p>
          <a:p>
            <a:pPr lvl="1"/>
            <a:r>
              <a:rPr lang="en-US" b="1" dirty="0" err="1" smtClean="0"/>
              <a:t>android.database</a:t>
            </a:r>
            <a:r>
              <a:rPr lang="en-US" dirty="0" smtClean="0"/>
              <a:t> − Used to access data published by content providers and includes </a:t>
            </a:r>
            <a:r>
              <a:rPr lang="en-US" dirty="0" err="1" smtClean="0"/>
              <a:t>SQLite</a:t>
            </a:r>
            <a:r>
              <a:rPr lang="en-US" dirty="0" smtClean="0"/>
              <a:t> database management classes.</a:t>
            </a:r>
          </a:p>
          <a:p>
            <a:pPr lvl="1"/>
            <a:r>
              <a:rPr lang="en-US" b="1" dirty="0" err="1" smtClean="0"/>
              <a:t>android.opengl</a:t>
            </a:r>
            <a:r>
              <a:rPr lang="en-US" dirty="0" smtClean="0"/>
              <a:t> − A Java interface to the OpenGL ES 3D graphics rendering API.</a:t>
            </a:r>
          </a:p>
        </p:txBody>
      </p:sp>
    </p:spTree>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Libraries (cont.)</a:t>
            </a:r>
            <a:endParaRPr lang="en-US" dirty="0"/>
          </a:p>
        </p:txBody>
      </p:sp>
      <p:sp>
        <p:nvSpPr>
          <p:cNvPr id="3" name="Content Placeholder 2"/>
          <p:cNvSpPr>
            <a:spLocks noGrp="1"/>
          </p:cNvSpPr>
          <p:nvPr>
            <p:ph idx="1"/>
          </p:nvPr>
        </p:nvSpPr>
        <p:spPr/>
        <p:txBody>
          <a:bodyPr>
            <a:normAutofit/>
          </a:bodyPr>
          <a:lstStyle/>
          <a:p>
            <a:pPr lvl="1"/>
            <a:r>
              <a:rPr lang="en-US" b="1" dirty="0" err="1" smtClean="0"/>
              <a:t>android.os</a:t>
            </a:r>
            <a:r>
              <a:rPr lang="en-US" dirty="0" smtClean="0"/>
              <a:t> − Provides applications with access to standard operating system services including messages, system services and inter-process communication.</a:t>
            </a:r>
          </a:p>
          <a:p>
            <a:pPr lvl="1"/>
            <a:r>
              <a:rPr lang="en-US" b="1" dirty="0" err="1" smtClean="0"/>
              <a:t>android.text</a:t>
            </a:r>
            <a:r>
              <a:rPr lang="en-US" dirty="0" smtClean="0"/>
              <a:t> − Used to render and manipulate text on a device display.</a:t>
            </a:r>
          </a:p>
          <a:p>
            <a:pPr lvl="1"/>
            <a:r>
              <a:rPr lang="en-US" b="1" dirty="0" err="1" smtClean="0"/>
              <a:t>android.view</a:t>
            </a:r>
            <a:r>
              <a:rPr lang="en-US" dirty="0" smtClean="0"/>
              <a:t> − The fundamental building blocks of application user interfaces.</a:t>
            </a:r>
          </a:p>
          <a:p>
            <a:pPr lvl="1"/>
            <a:r>
              <a:rPr lang="en-US" b="1" dirty="0" err="1" smtClean="0"/>
              <a:t>android.widget</a:t>
            </a:r>
            <a:r>
              <a:rPr lang="en-US" dirty="0" smtClean="0"/>
              <a:t> − A rich collection of pre-built user interface components such as buttons, labels, list views, layout managers, radio buttons etc.</a:t>
            </a:r>
          </a:p>
          <a:p>
            <a:pPr lvl="1"/>
            <a:r>
              <a:rPr lang="en-US" b="1" dirty="0" err="1" smtClean="0"/>
              <a:t>android.webkit</a:t>
            </a:r>
            <a:r>
              <a:rPr lang="en-US" dirty="0" smtClean="0"/>
              <a:t> − A set of classes intended to allow web-browsing capabilities to be built into applications.</a:t>
            </a:r>
          </a:p>
          <a:p>
            <a:pPr lvl="1"/>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 (cont.)</a:t>
            </a:r>
            <a:endParaRPr lang="en-US" dirty="0"/>
          </a:p>
        </p:txBody>
      </p:sp>
      <p:sp>
        <p:nvSpPr>
          <p:cNvPr id="5" name="Content Placeholder 4"/>
          <p:cNvSpPr>
            <a:spLocks noGrp="1"/>
          </p:cNvSpPr>
          <p:nvPr>
            <p:ph idx="1"/>
          </p:nvPr>
        </p:nvSpPr>
        <p:spPr/>
        <p:txBody>
          <a:bodyPr>
            <a:normAutofit/>
          </a:bodyPr>
          <a:lstStyle/>
          <a:p>
            <a:r>
              <a:rPr lang="en-US" b="1" dirty="0" smtClean="0"/>
              <a:t>Android Runtime</a:t>
            </a:r>
          </a:p>
          <a:p>
            <a:pPr lvl="1"/>
            <a:r>
              <a:rPr lang="en-US" dirty="0" smtClean="0"/>
              <a:t>This is the third section of the architecture and available on the second layer from the bottom. This section provides a key component called </a:t>
            </a:r>
            <a:r>
              <a:rPr lang="en-US" b="1" dirty="0" err="1" smtClean="0"/>
              <a:t>Dalvik</a:t>
            </a:r>
            <a:r>
              <a:rPr lang="en-US" b="1" dirty="0" smtClean="0"/>
              <a:t> Virtual Machine</a:t>
            </a:r>
            <a:r>
              <a:rPr lang="en-US" dirty="0" smtClean="0"/>
              <a:t> which is a kind of Java Virtual Machine specially designed and optimized for Android.</a:t>
            </a:r>
          </a:p>
          <a:p>
            <a:pPr lvl="1"/>
            <a:r>
              <a:rPr lang="en-US" dirty="0" smtClean="0"/>
              <a:t>The </a:t>
            </a:r>
            <a:r>
              <a:rPr lang="en-US" dirty="0" err="1" smtClean="0"/>
              <a:t>Dalvik</a:t>
            </a:r>
            <a:r>
              <a:rPr lang="en-US" dirty="0" smtClean="0"/>
              <a:t> VM makes use of Linux core features like memory management and multi-threading, which is intrinsic in the Java language. The </a:t>
            </a:r>
            <a:r>
              <a:rPr lang="en-US" dirty="0" err="1" smtClean="0"/>
              <a:t>Dalvik</a:t>
            </a:r>
            <a:r>
              <a:rPr lang="en-US" dirty="0" smtClean="0"/>
              <a:t> VM enables every Android application to run in its own process, with its own instance of the </a:t>
            </a:r>
            <a:r>
              <a:rPr lang="en-US" dirty="0" err="1" smtClean="0"/>
              <a:t>Dalvik</a:t>
            </a:r>
            <a:r>
              <a:rPr lang="en-US" dirty="0" smtClean="0"/>
              <a:t> virtual machine.</a:t>
            </a:r>
          </a:p>
        </p:txBody>
      </p:sp>
    </p:spTree>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 (cont.)</a:t>
            </a:r>
            <a:endParaRPr lang="en-US" dirty="0"/>
          </a:p>
        </p:txBody>
      </p:sp>
      <p:sp>
        <p:nvSpPr>
          <p:cNvPr id="5" name="Content Placeholder 4"/>
          <p:cNvSpPr>
            <a:spLocks noGrp="1"/>
          </p:cNvSpPr>
          <p:nvPr>
            <p:ph idx="1"/>
          </p:nvPr>
        </p:nvSpPr>
        <p:spPr/>
        <p:txBody>
          <a:bodyPr>
            <a:normAutofit/>
          </a:bodyPr>
          <a:lstStyle/>
          <a:p>
            <a:r>
              <a:rPr lang="en-US" b="1" dirty="0" smtClean="0"/>
              <a:t>Android Runtime</a:t>
            </a:r>
          </a:p>
          <a:p>
            <a:pPr lvl="1"/>
            <a:r>
              <a:rPr lang="en-US" dirty="0" smtClean="0"/>
              <a:t>The Android runtime also provides a set of core libraries which enable Android application developers to write Android applications using standard Java programming language.</a:t>
            </a:r>
          </a:p>
        </p:txBody>
      </p:sp>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Features (cont.)</a:t>
            </a:r>
            <a:endParaRPr lang="en-US" dirty="0"/>
          </a:p>
        </p:txBody>
      </p:sp>
      <p:sp>
        <p:nvSpPr>
          <p:cNvPr id="3" name="Content Placeholder 2"/>
          <p:cNvSpPr>
            <a:spLocks noGrp="1"/>
          </p:cNvSpPr>
          <p:nvPr>
            <p:ph idx="1"/>
          </p:nvPr>
        </p:nvSpPr>
        <p:spPr/>
        <p:txBody>
          <a:bodyPr>
            <a:normAutofit fontScale="92500" lnSpcReduction="20000"/>
          </a:bodyPr>
          <a:lstStyle/>
          <a:p>
            <a:pPr fontAlgn="t"/>
            <a:r>
              <a:rPr lang="en-US" b="1" dirty="0" smtClean="0"/>
              <a:t>Messaging</a:t>
            </a:r>
            <a:endParaRPr lang="en-US" dirty="0" smtClean="0"/>
          </a:p>
          <a:p>
            <a:pPr lvl="1" fontAlgn="t"/>
            <a:r>
              <a:rPr lang="en-US" dirty="0" smtClean="0"/>
              <a:t>SMS and MMS</a:t>
            </a:r>
          </a:p>
          <a:p>
            <a:pPr fontAlgn="t"/>
            <a:endParaRPr lang="en-US" dirty="0" smtClean="0"/>
          </a:p>
          <a:p>
            <a:pPr fontAlgn="t"/>
            <a:r>
              <a:rPr lang="en-US" b="1" dirty="0" smtClean="0"/>
              <a:t>Web browser</a:t>
            </a:r>
            <a:endParaRPr lang="en-US" dirty="0" smtClean="0"/>
          </a:p>
          <a:p>
            <a:pPr lvl="1" fontAlgn="t"/>
            <a:r>
              <a:rPr lang="en-US" dirty="0" smtClean="0"/>
              <a:t>Based on the open-source </a:t>
            </a:r>
            <a:r>
              <a:rPr lang="en-US" dirty="0" err="1" smtClean="0"/>
              <a:t>WebKit</a:t>
            </a:r>
            <a:r>
              <a:rPr lang="en-US" dirty="0" smtClean="0"/>
              <a:t> layout engine, coupled with Chrome's V8 JavaScript engine supporting HTML5 and CSS3.</a:t>
            </a:r>
          </a:p>
          <a:p>
            <a:pPr fontAlgn="t"/>
            <a:endParaRPr lang="en-US" dirty="0" smtClean="0"/>
          </a:p>
          <a:p>
            <a:pPr fontAlgn="t"/>
            <a:r>
              <a:rPr lang="en-US" b="1" dirty="0" smtClean="0"/>
              <a:t>Multi-touch</a:t>
            </a:r>
            <a:endParaRPr lang="en-US" dirty="0" smtClean="0"/>
          </a:p>
          <a:p>
            <a:pPr lvl="1" fontAlgn="t"/>
            <a:r>
              <a:rPr lang="en-US" dirty="0" smtClean="0"/>
              <a:t>Android has native support for multi-touch which was initially made available in handsets such as the HTC Hero.</a:t>
            </a:r>
          </a:p>
          <a:p>
            <a:pPr fontAlgn="t"/>
            <a:endParaRPr lang="en-US" dirty="0" smtClean="0"/>
          </a:p>
          <a:p>
            <a:pPr fontAlgn="t"/>
            <a:r>
              <a:rPr lang="en-US" b="1" dirty="0" smtClean="0"/>
              <a:t>Multi-tasking</a:t>
            </a:r>
            <a:endParaRPr lang="en-US" dirty="0" smtClean="0"/>
          </a:p>
          <a:p>
            <a:pPr lvl="1" fontAlgn="t"/>
            <a:r>
              <a:rPr lang="en-US" dirty="0" smtClean="0"/>
              <a:t>User can jump from one task to another and same time various application can run simultaneously.</a:t>
            </a:r>
          </a:p>
        </p:txBody>
      </p:sp>
    </p:spTree>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 (cont.)</a:t>
            </a:r>
            <a:endParaRPr lang="en-US" dirty="0"/>
          </a:p>
        </p:txBody>
      </p:sp>
      <p:sp>
        <p:nvSpPr>
          <p:cNvPr id="5" name="Content Placeholder 4"/>
          <p:cNvSpPr>
            <a:spLocks noGrp="1"/>
          </p:cNvSpPr>
          <p:nvPr>
            <p:ph idx="1"/>
          </p:nvPr>
        </p:nvSpPr>
        <p:spPr/>
        <p:txBody>
          <a:bodyPr>
            <a:normAutofit/>
          </a:bodyPr>
          <a:lstStyle/>
          <a:p>
            <a:r>
              <a:rPr lang="en-US" b="1" dirty="0" smtClean="0"/>
              <a:t>Application Framework</a:t>
            </a:r>
          </a:p>
          <a:p>
            <a:pPr lvl="1"/>
            <a:r>
              <a:rPr lang="en-US" dirty="0" smtClean="0"/>
              <a:t>The Application Framework layer provides many higher-level services to applications in the form of Java classes.</a:t>
            </a:r>
          </a:p>
          <a:p>
            <a:pPr lvl="1"/>
            <a:r>
              <a:rPr lang="en-US" dirty="0" smtClean="0"/>
              <a:t>Application developers are allowed to make use of these services in their applications.</a:t>
            </a:r>
          </a:p>
        </p:txBody>
      </p:sp>
    </p:spTree>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 (cont.)</a:t>
            </a:r>
            <a:endParaRPr lang="en-US" dirty="0"/>
          </a:p>
        </p:txBody>
      </p:sp>
      <p:sp>
        <p:nvSpPr>
          <p:cNvPr id="5" name="Content Placeholder 4"/>
          <p:cNvSpPr>
            <a:spLocks noGrp="1"/>
          </p:cNvSpPr>
          <p:nvPr>
            <p:ph idx="1"/>
          </p:nvPr>
        </p:nvSpPr>
        <p:spPr/>
        <p:txBody>
          <a:bodyPr>
            <a:normAutofit/>
          </a:bodyPr>
          <a:lstStyle/>
          <a:p>
            <a:r>
              <a:rPr lang="en-US" b="1" dirty="0" smtClean="0"/>
              <a:t>Application Framework - </a:t>
            </a:r>
            <a:r>
              <a:rPr lang="en-US" dirty="0" smtClean="0"/>
              <a:t>includes the following key services:</a:t>
            </a:r>
          </a:p>
          <a:p>
            <a:pPr lvl="1"/>
            <a:r>
              <a:rPr lang="en-US" b="1" dirty="0" smtClean="0"/>
              <a:t>Activity Manager</a:t>
            </a:r>
            <a:r>
              <a:rPr lang="en-US" dirty="0" smtClean="0"/>
              <a:t> − Controls all aspects of the application lifecycle and activity stack.</a:t>
            </a:r>
          </a:p>
          <a:p>
            <a:pPr lvl="1"/>
            <a:r>
              <a:rPr lang="en-US" b="1" dirty="0" smtClean="0"/>
              <a:t>Content Providers</a:t>
            </a:r>
            <a:r>
              <a:rPr lang="en-US" dirty="0" smtClean="0"/>
              <a:t> − Allows applications to publish and share data with other applications.</a:t>
            </a:r>
          </a:p>
          <a:p>
            <a:pPr lvl="1"/>
            <a:r>
              <a:rPr lang="en-US" b="1" dirty="0" smtClean="0"/>
              <a:t>Resource Manager</a:t>
            </a:r>
            <a:r>
              <a:rPr lang="en-US" dirty="0" smtClean="0"/>
              <a:t> − Provides access to non-code embedded resources such as strings, color settings and user interface layouts.</a:t>
            </a:r>
          </a:p>
          <a:p>
            <a:pPr lvl="1"/>
            <a:r>
              <a:rPr lang="en-US" b="1" dirty="0" smtClean="0"/>
              <a:t>Notifications Manager</a:t>
            </a:r>
            <a:r>
              <a:rPr lang="en-US" dirty="0" smtClean="0"/>
              <a:t> − Allows applications to display alerts and notifications to the user.</a:t>
            </a:r>
          </a:p>
          <a:p>
            <a:pPr lvl="1"/>
            <a:r>
              <a:rPr lang="en-US" b="1" dirty="0" smtClean="0"/>
              <a:t>View System</a:t>
            </a:r>
            <a:r>
              <a:rPr lang="en-US" dirty="0" smtClean="0"/>
              <a:t> − An extensible set of views used to create application user interfaces.</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 (cont.)</a:t>
            </a:r>
            <a:endParaRPr lang="en-US" dirty="0"/>
          </a:p>
        </p:txBody>
      </p:sp>
      <p:sp>
        <p:nvSpPr>
          <p:cNvPr id="5" name="Content Placeholder 4"/>
          <p:cNvSpPr>
            <a:spLocks noGrp="1"/>
          </p:cNvSpPr>
          <p:nvPr>
            <p:ph idx="1"/>
          </p:nvPr>
        </p:nvSpPr>
        <p:spPr/>
        <p:txBody>
          <a:bodyPr>
            <a:normAutofit/>
          </a:bodyPr>
          <a:lstStyle/>
          <a:p>
            <a:r>
              <a:rPr lang="en-US" b="1" dirty="0" smtClean="0"/>
              <a:t>Application Framework - </a:t>
            </a:r>
            <a:r>
              <a:rPr lang="en-US" dirty="0" smtClean="0"/>
              <a:t>includes the following key services:</a:t>
            </a:r>
          </a:p>
          <a:p>
            <a:pPr lvl="1"/>
            <a:r>
              <a:rPr lang="en-US" b="1" dirty="0" smtClean="0"/>
              <a:t>Activity Manager</a:t>
            </a:r>
            <a:r>
              <a:rPr lang="en-US" dirty="0" smtClean="0"/>
              <a:t> − Controls all aspects of the application lifecycle and activity stack.</a:t>
            </a:r>
          </a:p>
          <a:p>
            <a:pPr lvl="1"/>
            <a:r>
              <a:rPr lang="en-US" b="1" dirty="0" smtClean="0"/>
              <a:t>Content Providers</a:t>
            </a:r>
            <a:r>
              <a:rPr lang="en-US" dirty="0" smtClean="0"/>
              <a:t> − Allows applications to publish and share data with other applications.</a:t>
            </a:r>
          </a:p>
          <a:p>
            <a:pPr lvl="1"/>
            <a:r>
              <a:rPr lang="en-US" b="1" dirty="0" smtClean="0"/>
              <a:t>Resource Manager</a:t>
            </a:r>
            <a:r>
              <a:rPr lang="en-US" dirty="0" smtClean="0"/>
              <a:t> − Provides access to non-code embedded resources such as strings, color settings and user interface layouts.</a:t>
            </a:r>
          </a:p>
          <a:p>
            <a:pPr lvl="1"/>
            <a:r>
              <a:rPr lang="en-US" b="1" dirty="0" smtClean="0"/>
              <a:t>Notifications Manager</a:t>
            </a:r>
            <a:r>
              <a:rPr lang="en-US" dirty="0" smtClean="0"/>
              <a:t> − Allows applications to display alerts and notifications to the user.</a:t>
            </a:r>
          </a:p>
          <a:p>
            <a:pPr lvl="1"/>
            <a:r>
              <a:rPr lang="en-US" b="1" dirty="0" smtClean="0"/>
              <a:t>View System</a:t>
            </a:r>
            <a:r>
              <a:rPr lang="en-US" dirty="0" smtClean="0"/>
              <a:t> − An extensible set of views used to create application user interfaces.</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Architecture (cont.)</a:t>
            </a:r>
            <a:endParaRPr lang="en-US" dirty="0"/>
          </a:p>
        </p:txBody>
      </p:sp>
      <p:sp>
        <p:nvSpPr>
          <p:cNvPr id="5" name="Content Placeholder 4"/>
          <p:cNvSpPr>
            <a:spLocks noGrp="1"/>
          </p:cNvSpPr>
          <p:nvPr>
            <p:ph idx="1"/>
          </p:nvPr>
        </p:nvSpPr>
        <p:spPr/>
        <p:txBody>
          <a:bodyPr>
            <a:normAutofit/>
          </a:bodyPr>
          <a:lstStyle/>
          <a:p>
            <a:r>
              <a:rPr lang="en-US" b="1" dirty="0" smtClean="0"/>
              <a:t>Applications</a:t>
            </a:r>
          </a:p>
          <a:p>
            <a:pPr lvl="1"/>
            <a:r>
              <a:rPr lang="en-US" dirty="0" smtClean="0"/>
              <a:t>You will find all the Android application at the top layer.</a:t>
            </a:r>
          </a:p>
          <a:p>
            <a:pPr lvl="1"/>
            <a:r>
              <a:rPr lang="en-US" dirty="0" smtClean="0"/>
              <a:t>User Applications are installed on this layer only. </a:t>
            </a:r>
          </a:p>
          <a:p>
            <a:pPr lvl="1"/>
            <a:r>
              <a:rPr lang="en-US" dirty="0" smtClean="0"/>
              <a:t>Examples of such applications are Contacts Books, Browser, Games etc.</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PH" b="1" dirty="0" smtClean="0"/>
              <a:t>Application Components</a:t>
            </a:r>
            <a:endParaRPr lang="en-US" b="1" dirty="0"/>
          </a:p>
        </p:txBody>
      </p:sp>
      <p:sp>
        <p:nvSpPr>
          <p:cNvPr id="3" name="Subtitle 2"/>
          <p:cNvSpPr>
            <a:spLocks noGrp="1"/>
          </p:cNvSpPr>
          <p:nvPr>
            <p:ph type="subTitle" idx="1"/>
          </p:nvPr>
        </p:nvSpPr>
        <p:spPr/>
        <p:txBody>
          <a:bodyPr>
            <a:normAutofit/>
          </a:bodyPr>
          <a:lstStyle/>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Components</a:t>
            </a:r>
            <a:endParaRPr lang="en-US" dirty="0"/>
          </a:p>
        </p:txBody>
      </p:sp>
      <p:sp>
        <p:nvSpPr>
          <p:cNvPr id="5" name="Content Placeholder 4"/>
          <p:cNvSpPr>
            <a:spLocks noGrp="1"/>
          </p:cNvSpPr>
          <p:nvPr>
            <p:ph idx="1"/>
          </p:nvPr>
        </p:nvSpPr>
        <p:spPr/>
        <p:txBody>
          <a:bodyPr>
            <a:normAutofit lnSpcReduction="10000"/>
          </a:bodyPr>
          <a:lstStyle/>
          <a:p>
            <a:r>
              <a:rPr lang="en-US" dirty="0" smtClean="0"/>
              <a:t>Application components are the essential building blocks of an Android application. These components are loosely coupled by the application manifest file </a:t>
            </a:r>
            <a:r>
              <a:rPr lang="en-US" i="1" dirty="0" smtClean="0"/>
              <a:t>AndroidManifest.xml</a:t>
            </a:r>
            <a:r>
              <a:rPr lang="en-US" dirty="0" smtClean="0"/>
              <a:t> that describes each component of the application and how they interact.</a:t>
            </a:r>
          </a:p>
          <a:p>
            <a:endParaRPr lang="en-US" dirty="0" smtClean="0"/>
          </a:p>
          <a:p>
            <a:r>
              <a:rPr lang="en-US" dirty="0" smtClean="0"/>
              <a:t>There are following four main components that can be used within an Android application</a:t>
            </a:r>
          </a:p>
          <a:p>
            <a:pPr lvl="1"/>
            <a:r>
              <a:rPr lang="en-US" dirty="0" smtClean="0"/>
              <a:t>Activities</a:t>
            </a:r>
          </a:p>
          <a:p>
            <a:pPr lvl="1"/>
            <a:r>
              <a:rPr lang="en-US" dirty="0" smtClean="0"/>
              <a:t>Services</a:t>
            </a:r>
          </a:p>
          <a:p>
            <a:pPr lvl="1"/>
            <a:r>
              <a:rPr lang="en-US" dirty="0" smtClean="0"/>
              <a:t>Broadcast Receivers</a:t>
            </a:r>
          </a:p>
          <a:p>
            <a:pPr lvl="1"/>
            <a:r>
              <a:rPr lang="en-US" dirty="0" smtClean="0"/>
              <a:t>Content Providers</a:t>
            </a:r>
          </a:p>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Components (cont.)</a:t>
            </a:r>
            <a:endParaRPr lang="en-US" dirty="0"/>
          </a:p>
        </p:txBody>
      </p:sp>
      <p:sp>
        <p:nvSpPr>
          <p:cNvPr id="5" name="Content Placeholder 4"/>
          <p:cNvSpPr>
            <a:spLocks noGrp="1"/>
          </p:cNvSpPr>
          <p:nvPr>
            <p:ph idx="1"/>
          </p:nvPr>
        </p:nvSpPr>
        <p:spPr/>
        <p:txBody>
          <a:bodyPr>
            <a:normAutofit/>
          </a:bodyPr>
          <a:lstStyle/>
          <a:p>
            <a:endParaRPr lang="en-US" dirty="0"/>
          </a:p>
        </p:txBody>
      </p:sp>
      <p:graphicFrame>
        <p:nvGraphicFramePr>
          <p:cNvPr id="6" name="Table 5"/>
          <p:cNvGraphicFramePr>
            <a:graphicFrameLocks noGrp="1"/>
          </p:cNvGraphicFramePr>
          <p:nvPr/>
        </p:nvGraphicFramePr>
        <p:xfrm>
          <a:off x="928662" y="1602436"/>
          <a:ext cx="7643866" cy="5138422"/>
        </p:xfrm>
        <a:graphic>
          <a:graphicData uri="http://schemas.openxmlformats.org/drawingml/2006/table">
            <a:tbl>
              <a:tblPr firstRow="1" bandRow="1">
                <a:tableStyleId>{5C22544A-7EE6-4342-B048-85BDC9FD1C3A}</a:tableStyleId>
              </a:tblPr>
              <a:tblGrid>
                <a:gridCol w="3000396"/>
                <a:gridCol w="4643470"/>
              </a:tblGrid>
              <a:tr h="749302">
                <a:tc>
                  <a:txBody>
                    <a:bodyPr/>
                    <a:lstStyle/>
                    <a:p>
                      <a:pPr algn="ctr"/>
                      <a:r>
                        <a:rPr lang="en-US" sz="2400" dirty="0" smtClean="0"/>
                        <a:t>Component</a:t>
                      </a:r>
                      <a:endParaRPr lang="en-US" sz="2400" dirty="0"/>
                    </a:p>
                  </a:txBody>
                  <a:tcPr anchor="ctr"/>
                </a:tc>
                <a:tc>
                  <a:txBody>
                    <a:bodyPr/>
                    <a:lstStyle/>
                    <a:p>
                      <a:pPr algn="ctr"/>
                      <a:r>
                        <a:rPr lang="en-US" sz="2400" dirty="0" smtClean="0"/>
                        <a:t>Description</a:t>
                      </a:r>
                      <a:endParaRPr lang="en-US" sz="2400" dirty="0"/>
                    </a:p>
                  </a:txBody>
                  <a:tcPr anchor="ctr"/>
                </a:tc>
              </a:tr>
              <a:tr h="749302">
                <a:tc>
                  <a:txBody>
                    <a:bodyPr/>
                    <a:lstStyle/>
                    <a:p>
                      <a:pPr algn="ctr"/>
                      <a:r>
                        <a:rPr lang="en-US" sz="2400" b="1" dirty="0" smtClean="0"/>
                        <a:t>A</a:t>
                      </a:r>
                      <a:r>
                        <a:rPr lang="en-US" sz="2400" dirty="0" smtClean="0"/>
                        <a:t>ctivities</a:t>
                      </a:r>
                      <a:endParaRPr lang="en-US" sz="2400" dirty="0"/>
                    </a:p>
                  </a:txBody>
                  <a:tcPr anchor="ctr"/>
                </a:tc>
                <a:tc>
                  <a:txBody>
                    <a:bodyPr/>
                    <a:lstStyle/>
                    <a:p>
                      <a:pPr algn="l"/>
                      <a:r>
                        <a:rPr kumimoji="0" lang="en-US" sz="2400" b="0" i="0" kern="1200" dirty="0" smtClean="0">
                          <a:solidFill>
                            <a:schemeClr val="dk1"/>
                          </a:solidFill>
                          <a:latin typeface="+mn-lt"/>
                          <a:ea typeface="+mn-ea"/>
                          <a:cs typeface="+mn-cs"/>
                        </a:rPr>
                        <a:t>They dictate the UI and handle the user interaction to the smart phone screen.</a:t>
                      </a:r>
                      <a:endParaRPr lang="en-US" sz="2400" dirty="0"/>
                    </a:p>
                  </a:txBody>
                  <a:tcPr anchor="ctr"/>
                </a:tc>
              </a:tr>
              <a:tr h="749302">
                <a:tc>
                  <a:txBody>
                    <a:bodyPr/>
                    <a:lstStyle/>
                    <a:p>
                      <a:pPr algn="ctr"/>
                      <a:r>
                        <a:rPr lang="en-US" sz="2400" b="1" dirty="0" smtClean="0"/>
                        <a:t>B</a:t>
                      </a:r>
                      <a:r>
                        <a:rPr lang="en-US" sz="2400" dirty="0" smtClean="0"/>
                        <a:t>roadcast Receivers</a:t>
                      </a:r>
                      <a:endParaRPr lang="en-US" sz="2400" dirty="0"/>
                    </a:p>
                  </a:txBody>
                  <a:tcPr anchor="ctr"/>
                </a:tc>
                <a:tc>
                  <a:txBody>
                    <a:bodyPr/>
                    <a:lstStyle/>
                    <a:p>
                      <a:pPr algn="l"/>
                      <a:r>
                        <a:rPr kumimoji="0" lang="en-US" sz="2400" b="0" i="0" kern="1200" dirty="0" smtClean="0">
                          <a:solidFill>
                            <a:schemeClr val="dk1"/>
                          </a:solidFill>
                          <a:latin typeface="+mn-lt"/>
                          <a:ea typeface="+mn-ea"/>
                          <a:cs typeface="+mn-cs"/>
                        </a:rPr>
                        <a:t>They handle communication between Android OS and applications.</a:t>
                      </a:r>
                      <a:endParaRPr lang="en-US" sz="2400" dirty="0"/>
                    </a:p>
                  </a:txBody>
                  <a:tcPr anchor="ctr"/>
                </a:tc>
              </a:tr>
              <a:tr h="749302">
                <a:tc>
                  <a:txBody>
                    <a:bodyPr/>
                    <a:lstStyle/>
                    <a:p>
                      <a:pPr algn="ctr"/>
                      <a:r>
                        <a:rPr lang="en-US" sz="2400" b="1" dirty="0" smtClean="0"/>
                        <a:t>C</a:t>
                      </a:r>
                      <a:r>
                        <a:rPr lang="en-US" sz="2400" dirty="0" smtClean="0"/>
                        <a:t>ontent Providers</a:t>
                      </a:r>
                      <a:endParaRPr lang="en-US" sz="2400" dirty="0"/>
                    </a:p>
                  </a:txBody>
                  <a:tcPr anchor="ctr"/>
                </a:tc>
                <a:tc>
                  <a:txBody>
                    <a:bodyPr/>
                    <a:lstStyle/>
                    <a:p>
                      <a:pPr algn="l"/>
                      <a:r>
                        <a:rPr kumimoji="0" lang="en-US" sz="2400" b="0" i="0" kern="1200" dirty="0" smtClean="0">
                          <a:solidFill>
                            <a:schemeClr val="dk1"/>
                          </a:solidFill>
                          <a:latin typeface="+mn-lt"/>
                          <a:ea typeface="+mn-ea"/>
                          <a:cs typeface="+mn-cs"/>
                        </a:rPr>
                        <a:t>They handle data and database management issues.</a:t>
                      </a:r>
                      <a:endParaRPr lang="en-US" sz="2400" dirty="0"/>
                    </a:p>
                  </a:txBody>
                  <a:tcPr anchor="ctr"/>
                </a:tc>
              </a:tr>
              <a:tr h="749302">
                <a:tc>
                  <a:txBody>
                    <a:bodyPr/>
                    <a:lstStyle/>
                    <a:p>
                      <a:pPr algn="ctr"/>
                      <a:r>
                        <a:rPr lang="en-US" sz="2400" b="1" dirty="0" smtClean="0"/>
                        <a:t>S</a:t>
                      </a:r>
                      <a:r>
                        <a:rPr lang="en-US" sz="2400" dirty="0" smtClean="0"/>
                        <a:t>ervices</a:t>
                      </a:r>
                      <a:endParaRPr lang="en-US" sz="2400" dirty="0"/>
                    </a:p>
                  </a:txBody>
                  <a:tcPr anchor="ctr"/>
                </a:tc>
                <a:tc>
                  <a:txBody>
                    <a:bodyPr/>
                    <a:lstStyle/>
                    <a:p>
                      <a:pPr algn="l"/>
                      <a:r>
                        <a:rPr kumimoji="0" lang="en-US" sz="2400" b="0" i="0" kern="1200" dirty="0" smtClean="0">
                          <a:solidFill>
                            <a:schemeClr val="dk1"/>
                          </a:solidFill>
                          <a:latin typeface="+mn-lt"/>
                          <a:ea typeface="+mn-ea"/>
                          <a:cs typeface="+mn-cs"/>
                        </a:rPr>
                        <a:t>They handle background processing associated with an application.</a:t>
                      </a:r>
                      <a:endParaRPr lang="en-US" sz="2400" dirty="0"/>
                    </a:p>
                  </a:txBody>
                  <a:tcPr anchor="ct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Components (cont.)</a:t>
            </a:r>
            <a:endParaRPr lang="en-US" dirty="0"/>
          </a:p>
        </p:txBody>
      </p:sp>
      <p:sp>
        <p:nvSpPr>
          <p:cNvPr id="3" name="Content Placeholder 2"/>
          <p:cNvSpPr>
            <a:spLocks noGrp="1"/>
          </p:cNvSpPr>
          <p:nvPr>
            <p:ph idx="1"/>
          </p:nvPr>
        </p:nvSpPr>
        <p:spPr/>
        <p:txBody>
          <a:bodyPr/>
          <a:lstStyle/>
          <a:p>
            <a:r>
              <a:rPr lang="en-US" b="1" dirty="0" smtClean="0"/>
              <a:t>Activities</a:t>
            </a:r>
          </a:p>
          <a:p>
            <a:pPr lvl="1"/>
            <a:r>
              <a:rPr lang="en-US" dirty="0" smtClean="0"/>
              <a:t>An activity represents a </a:t>
            </a:r>
            <a:r>
              <a:rPr lang="en-US" b="1" dirty="0" smtClean="0"/>
              <a:t>single screen</a:t>
            </a:r>
            <a:r>
              <a:rPr lang="en-US" dirty="0" smtClean="0"/>
              <a:t> with a user interface,</a:t>
            </a:r>
          </a:p>
          <a:p>
            <a:pPr lvl="1"/>
            <a:r>
              <a:rPr lang="en-US" dirty="0" smtClean="0"/>
              <a:t>In-short Activity performs actions on the screen.</a:t>
            </a:r>
          </a:p>
          <a:p>
            <a:pPr lvl="1"/>
            <a:r>
              <a:rPr lang="en-US" dirty="0" smtClean="0"/>
              <a:t>For example, an email application might have one activity that shows a list of new emails, another activity to compose an email, and another activity for reading emails.</a:t>
            </a:r>
          </a:p>
          <a:p>
            <a:pPr lvl="1"/>
            <a:r>
              <a:rPr lang="en-US" dirty="0" smtClean="0"/>
              <a:t>If an application has more than one activity, then one of them should be marked as the activity that is presented when the application is launched.</a:t>
            </a:r>
          </a:p>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Components (cont.)</a:t>
            </a:r>
            <a:endParaRPr lang="en-US" dirty="0"/>
          </a:p>
        </p:txBody>
      </p:sp>
      <p:sp>
        <p:nvSpPr>
          <p:cNvPr id="3" name="Content Placeholder 2"/>
          <p:cNvSpPr>
            <a:spLocks noGrp="1"/>
          </p:cNvSpPr>
          <p:nvPr>
            <p:ph idx="1"/>
          </p:nvPr>
        </p:nvSpPr>
        <p:spPr/>
        <p:txBody>
          <a:bodyPr/>
          <a:lstStyle/>
          <a:p>
            <a:r>
              <a:rPr lang="en-US" b="1" dirty="0" smtClean="0"/>
              <a:t>Broadcast Receivers</a:t>
            </a:r>
          </a:p>
          <a:p>
            <a:pPr lvl="1"/>
            <a:r>
              <a:rPr lang="en-US" dirty="0" smtClean="0"/>
              <a:t>Broadcast Receivers simply respond to </a:t>
            </a:r>
            <a:r>
              <a:rPr lang="en-US" b="1" dirty="0" smtClean="0"/>
              <a:t>broadcast messages</a:t>
            </a:r>
            <a:r>
              <a:rPr lang="en-US" dirty="0" smtClean="0"/>
              <a:t> </a:t>
            </a:r>
            <a:r>
              <a:rPr lang="en-US" b="1" dirty="0" smtClean="0"/>
              <a:t>from other applications</a:t>
            </a:r>
            <a:r>
              <a:rPr lang="en-US" dirty="0" smtClean="0"/>
              <a:t> or </a:t>
            </a:r>
            <a:r>
              <a:rPr lang="en-US" b="1" dirty="0" smtClean="0"/>
              <a:t>from the system</a:t>
            </a:r>
            <a:r>
              <a:rPr lang="en-US" dirty="0" smtClean="0"/>
              <a:t>.</a:t>
            </a:r>
          </a:p>
          <a:p>
            <a:pPr lvl="1"/>
            <a:r>
              <a:rPr lang="en-US" dirty="0" smtClean="0"/>
              <a:t>For example, applications can also initiate broadcasts to let other applications know that some data has been downloaded to the device and is available for them to use, so this is broadcast receiver who will intercept this communication and will initiate appropriate action.</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Components (cont.)</a:t>
            </a:r>
            <a:endParaRPr lang="en-US" dirty="0"/>
          </a:p>
        </p:txBody>
      </p:sp>
      <p:sp>
        <p:nvSpPr>
          <p:cNvPr id="3" name="Content Placeholder 2"/>
          <p:cNvSpPr>
            <a:spLocks noGrp="1"/>
          </p:cNvSpPr>
          <p:nvPr>
            <p:ph idx="1"/>
          </p:nvPr>
        </p:nvSpPr>
        <p:spPr/>
        <p:txBody>
          <a:bodyPr/>
          <a:lstStyle/>
          <a:p>
            <a:r>
              <a:rPr lang="en-US" b="1" dirty="0" smtClean="0"/>
              <a:t>Content Providers</a:t>
            </a:r>
          </a:p>
          <a:p>
            <a:pPr lvl="1"/>
            <a:r>
              <a:rPr lang="en-US" dirty="0" smtClean="0"/>
              <a:t>A content provider component </a:t>
            </a:r>
            <a:r>
              <a:rPr lang="en-US" b="1" dirty="0" smtClean="0"/>
              <a:t>supplies data</a:t>
            </a:r>
            <a:r>
              <a:rPr lang="en-US" dirty="0" smtClean="0"/>
              <a:t> from one application to others on request.</a:t>
            </a:r>
          </a:p>
          <a:p>
            <a:pPr lvl="1"/>
            <a:r>
              <a:rPr lang="en-US" dirty="0" smtClean="0"/>
              <a:t>Such requests are handled by the methods of the </a:t>
            </a:r>
            <a:r>
              <a:rPr lang="en-US" i="1" dirty="0" err="1" smtClean="0"/>
              <a:t>ContentResolver</a:t>
            </a:r>
            <a:r>
              <a:rPr lang="en-US" dirty="0" smtClean="0"/>
              <a:t> class.</a:t>
            </a:r>
          </a:p>
          <a:p>
            <a:pPr lvl="1"/>
            <a:r>
              <a:rPr lang="en-US" dirty="0" smtClean="0"/>
              <a:t>The data may be stored in the file system, the database or somewhere else entirely.</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Features (cont.)</a:t>
            </a:r>
            <a:endParaRPr lang="en-US" dirty="0"/>
          </a:p>
        </p:txBody>
      </p:sp>
      <p:sp>
        <p:nvSpPr>
          <p:cNvPr id="3" name="Content Placeholder 2"/>
          <p:cNvSpPr>
            <a:spLocks noGrp="1"/>
          </p:cNvSpPr>
          <p:nvPr>
            <p:ph idx="1"/>
          </p:nvPr>
        </p:nvSpPr>
        <p:spPr/>
        <p:txBody>
          <a:bodyPr>
            <a:normAutofit fontScale="92500" lnSpcReduction="20000"/>
          </a:bodyPr>
          <a:lstStyle/>
          <a:p>
            <a:pPr fontAlgn="t"/>
            <a:r>
              <a:rPr lang="en-US" b="1" dirty="0" smtClean="0"/>
              <a:t>Resizable widgets</a:t>
            </a:r>
            <a:endParaRPr lang="en-US" dirty="0" smtClean="0"/>
          </a:p>
          <a:p>
            <a:pPr lvl="1" fontAlgn="t"/>
            <a:r>
              <a:rPr lang="en-US" dirty="0" smtClean="0"/>
              <a:t>Widgets are resizable, so users can expand them to show more content or shrink them to save space.</a:t>
            </a:r>
          </a:p>
          <a:p>
            <a:pPr fontAlgn="t"/>
            <a:endParaRPr lang="en-US" dirty="0" smtClean="0"/>
          </a:p>
          <a:p>
            <a:pPr fontAlgn="t"/>
            <a:r>
              <a:rPr lang="en-US" b="1" dirty="0" smtClean="0"/>
              <a:t>Multi-Language</a:t>
            </a:r>
            <a:endParaRPr lang="en-US" dirty="0" smtClean="0"/>
          </a:p>
          <a:p>
            <a:pPr lvl="1" fontAlgn="t"/>
            <a:r>
              <a:rPr lang="en-US" dirty="0" smtClean="0"/>
              <a:t>Supports single direction and bi-directional text.</a:t>
            </a:r>
          </a:p>
          <a:p>
            <a:pPr fontAlgn="t"/>
            <a:endParaRPr lang="en-US" dirty="0" smtClean="0"/>
          </a:p>
          <a:p>
            <a:pPr fontAlgn="t"/>
            <a:r>
              <a:rPr lang="en-US" b="1" dirty="0" smtClean="0"/>
              <a:t>GCM</a:t>
            </a:r>
            <a:endParaRPr lang="en-US" dirty="0" smtClean="0"/>
          </a:p>
          <a:p>
            <a:pPr lvl="1" fontAlgn="t"/>
            <a:r>
              <a:rPr lang="en-US" dirty="0" smtClean="0"/>
              <a:t>Google Cloud Messaging (GCM) is a service that lets developers send short message data to their users on Android devices, without needing a proprietary sync solution.</a:t>
            </a:r>
          </a:p>
          <a:p>
            <a:pPr lvl="1" fontAlgn="t"/>
            <a:endParaRPr lang="en-US" dirty="0" smtClean="0"/>
          </a:p>
          <a:p>
            <a:pPr fontAlgn="t"/>
            <a:r>
              <a:rPr lang="en-US" b="1" dirty="0" smtClean="0"/>
              <a:t>Wi-Fi Direct</a:t>
            </a:r>
            <a:endParaRPr lang="en-US" dirty="0" smtClean="0"/>
          </a:p>
          <a:p>
            <a:pPr lvl="1" fontAlgn="t"/>
            <a:r>
              <a:rPr lang="en-US" dirty="0" smtClean="0"/>
              <a:t>A technology that lets apps discover and pair directly, over a high-bandwidth peer-to-peer connection.</a:t>
            </a:r>
          </a:p>
        </p:txBody>
      </p:sp>
    </p:spTree>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Components (cont.)</a:t>
            </a:r>
            <a:endParaRPr lang="en-US" dirty="0"/>
          </a:p>
        </p:txBody>
      </p:sp>
      <p:sp>
        <p:nvSpPr>
          <p:cNvPr id="3" name="Content Placeholder 2"/>
          <p:cNvSpPr>
            <a:spLocks noGrp="1"/>
          </p:cNvSpPr>
          <p:nvPr>
            <p:ph idx="1"/>
          </p:nvPr>
        </p:nvSpPr>
        <p:spPr/>
        <p:txBody>
          <a:bodyPr/>
          <a:lstStyle/>
          <a:p>
            <a:r>
              <a:rPr lang="en-US" b="1" dirty="0" smtClean="0"/>
              <a:t>Services</a:t>
            </a:r>
          </a:p>
          <a:p>
            <a:pPr lvl="1"/>
            <a:r>
              <a:rPr lang="en-US" dirty="0" smtClean="0"/>
              <a:t>A service is a component that runs in the background to perform long-running operations.</a:t>
            </a:r>
          </a:p>
          <a:p>
            <a:pPr lvl="1"/>
            <a:r>
              <a:rPr lang="en-US" dirty="0" smtClean="0"/>
              <a:t>For example, a service might play music in the background while the user is in a different application, or it might fetch data over the network without blocking user interaction with an activity.</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Components (cont.)</a:t>
            </a:r>
            <a:endParaRPr lang="en-US" dirty="0"/>
          </a:p>
        </p:txBody>
      </p:sp>
      <p:sp>
        <p:nvSpPr>
          <p:cNvPr id="3" name="Content Placeholder 2"/>
          <p:cNvSpPr>
            <a:spLocks noGrp="1"/>
          </p:cNvSpPr>
          <p:nvPr>
            <p:ph idx="1"/>
          </p:nvPr>
        </p:nvSpPr>
        <p:spPr/>
        <p:txBody>
          <a:bodyPr>
            <a:normAutofit/>
          </a:bodyPr>
          <a:lstStyle/>
          <a:p>
            <a:r>
              <a:rPr lang="en-US" b="1" dirty="0" smtClean="0"/>
              <a:t>Additional Components</a:t>
            </a:r>
          </a:p>
          <a:p>
            <a:pPr lvl="1" fontAlgn="t"/>
            <a:r>
              <a:rPr lang="en-US" b="1" dirty="0" smtClean="0"/>
              <a:t>Fragments - </a:t>
            </a:r>
            <a:r>
              <a:rPr lang="en-US" dirty="0" smtClean="0"/>
              <a:t>Represents a portion of user interface in an Activity.</a:t>
            </a:r>
          </a:p>
          <a:p>
            <a:pPr lvl="1" fontAlgn="t"/>
            <a:r>
              <a:rPr lang="en-US" b="1" dirty="0" smtClean="0"/>
              <a:t>Views - </a:t>
            </a:r>
            <a:r>
              <a:rPr lang="en-US" dirty="0" smtClean="0"/>
              <a:t>UI elements that are drawn on-screen including buttons, lists forms etc.</a:t>
            </a:r>
          </a:p>
          <a:p>
            <a:pPr lvl="1" fontAlgn="t"/>
            <a:r>
              <a:rPr lang="en-US" b="1" dirty="0" smtClean="0"/>
              <a:t>Layouts - </a:t>
            </a:r>
            <a:r>
              <a:rPr lang="en-US" dirty="0" smtClean="0"/>
              <a:t>View hierarchies that control screen format and appearance of the views.</a:t>
            </a:r>
          </a:p>
          <a:p>
            <a:pPr lvl="1" fontAlgn="t"/>
            <a:r>
              <a:rPr lang="en-US" b="1" dirty="0" smtClean="0"/>
              <a:t>Intents – </a:t>
            </a:r>
            <a:r>
              <a:rPr lang="en-US" dirty="0" smtClean="0"/>
              <a:t>Messages wiring components together.</a:t>
            </a:r>
          </a:p>
          <a:p>
            <a:pPr lvl="1" fontAlgn="t"/>
            <a:r>
              <a:rPr lang="en-US" b="1" dirty="0" smtClean="0"/>
              <a:t>Resources - </a:t>
            </a:r>
            <a:r>
              <a:rPr lang="en-US" dirty="0" smtClean="0"/>
              <a:t>External elements, such as strings, constants and </a:t>
            </a:r>
            <a:r>
              <a:rPr lang="en-US" dirty="0" err="1" smtClean="0"/>
              <a:t>drawable</a:t>
            </a:r>
            <a:r>
              <a:rPr lang="en-US" dirty="0" smtClean="0"/>
              <a:t> pictures.</a:t>
            </a:r>
          </a:p>
          <a:p>
            <a:pPr lvl="1" fontAlgn="t"/>
            <a:r>
              <a:rPr lang="en-US" b="1" dirty="0" smtClean="0"/>
              <a:t>Manifest - </a:t>
            </a:r>
            <a:r>
              <a:rPr lang="en-US" dirty="0" smtClean="0"/>
              <a:t>Configuration file for the application.</a:t>
            </a:r>
          </a:p>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Sources</a:t>
            </a:r>
            <a:endParaRPr lang="en-US" dirty="0"/>
          </a:p>
        </p:txBody>
      </p:sp>
      <p:sp>
        <p:nvSpPr>
          <p:cNvPr id="3" name="Content Placeholder 2"/>
          <p:cNvSpPr>
            <a:spLocks noGrp="1"/>
          </p:cNvSpPr>
          <p:nvPr>
            <p:ph idx="1"/>
          </p:nvPr>
        </p:nvSpPr>
        <p:spPr/>
        <p:txBody>
          <a:bodyPr/>
          <a:lstStyle/>
          <a:p>
            <a:r>
              <a:rPr lang="en-US" dirty="0" smtClean="0"/>
              <a:t>Tutorials Point </a:t>
            </a:r>
            <a:r>
              <a:rPr lang="en-US" dirty="0" smtClean="0">
                <a:hlinkClick r:id="rId2"/>
              </a:rPr>
              <a:t>https://www.tutorialspoint.com/android/</a:t>
            </a:r>
            <a:endParaRPr lang="en-US" dirty="0" smtClean="0"/>
          </a:p>
          <a:p>
            <a:endParaRPr lang="en-US" dirty="0" smtClean="0"/>
          </a:p>
          <a:p>
            <a:r>
              <a:rPr lang="en-US" dirty="0" smtClean="0"/>
              <a:t>Android </a:t>
            </a:r>
            <a:r>
              <a:rPr lang="en-US" dirty="0" smtClean="0">
                <a:hlinkClick r:id="rId3"/>
              </a:rPr>
              <a:t>https://www.android.com/history</a:t>
            </a:r>
            <a:r>
              <a:rPr lang="en-US" dirty="0" smtClean="0"/>
              <a:t>; </a:t>
            </a:r>
            <a:r>
              <a:rPr lang="en-US" dirty="0" smtClean="0">
                <a:hlinkClick r:id="rId4"/>
              </a:rPr>
              <a:t>https://developer.android.com/about/dashboards/</a:t>
            </a:r>
            <a:endParaRPr lang="en-US" dirty="0" smtClean="0"/>
          </a:p>
          <a:p>
            <a:endParaRPr lang="en-US" dirty="0" smtClean="0"/>
          </a:p>
          <a:p>
            <a:endParaRPr lang="en-US" dirty="0" smtClean="0"/>
          </a:p>
          <a:p>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Features (cont.)</a:t>
            </a:r>
            <a:endParaRPr lang="en-US" dirty="0"/>
          </a:p>
        </p:txBody>
      </p:sp>
      <p:sp>
        <p:nvSpPr>
          <p:cNvPr id="3" name="Content Placeholder 2"/>
          <p:cNvSpPr>
            <a:spLocks noGrp="1"/>
          </p:cNvSpPr>
          <p:nvPr>
            <p:ph idx="1"/>
          </p:nvPr>
        </p:nvSpPr>
        <p:spPr/>
        <p:txBody>
          <a:bodyPr>
            <a:normAutofit/>
          </a:bodyPr>
          <a:lstStyle/>
          <a:p>
            <a:pPr fontAlgn="t"/>
            <a:r>
              <a:rPr lang="en-US" b="1" dirty="0" smtClean="0"/>
              <a:t>Android Beam</a:t>
            </a:r>
            <a:endParaRPr lang="en-US" dirty="0" smtClean="0"/>
          </a:p>
          <a:p>
            <a:pPr lvl="1" fontAlgn="t"/>
            <a:r>
              <a:rPr lang="en-US" dirty="0" smtClean="0"/>
              <a:t>A popular NFC-based technology that lets users instantly share, just by touching two NFC-enabled phones together.</a:t>
            </a: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emplat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Lucida Sans Unicode"/>
        <a:cs typeface="Lucida Sans Unicode"/>
      </a:majorFont>
      <a:minorFont>
        <a:latin typeface="Arial"/>
        <a:ea typeface="Lucida Sans Unicode"/>
        <a:cs typeface="Lucida Sans Unicod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4000"/>
          </a:lnSpc>
          <a:spcBef>
            <a:spcPct val="0"/>
          </a:spcBef>
          <a:spcAft>
            <a:spcPct val="0"/>
          </a:spcAft>
          <a:buClr>
            <a:srgbClr val="000000"/>
          </a:buClr>
          <a:buSzPct val="100000"/>
          <a:buFont typeface="Times New Roman" pitchFamily="16" charset="0"/>
          <a:buNone/>
          <a:tabLst/>
          <a:defRPr kumimoji="0" lang="en-GB" sz="2000" b="0" i="0" u="none" strike="noStrike" cap="none" normalizeH="0" baseline="0" smtClean="0">
            <a:ln>
              <a:noFill/>
            </a:ln>
            <a:effectLst/>
            <a:latin typeface="Courier New" pitchFamily="48"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4000"/>
          </a:lnSpc>
          <a:spcBef>
            <a:spcPct val="0"/>
          </a:spcBef>
          <a:spcAft>
            <a:spcPct val="0"/>
          </a:spcAft>
          <a:buClr>
            <a:srgbClr val="000000"/>
          </a:buClr>
          <a:buSzPct val="100000"/>
          <a:buFont typeface="Times New Roman" pitchFamily="16" charset="0"/>
          <a:buNone/>
          <a:tabLst/>
          <a:defRPr kumimoji="0" lang="en-GB" sz="2000" b="0" i="0" u="none" strike="noStrike" cap="none" normalizeH="0" baseline="0" smtClean="0">
            <a:ln>
              <a:noFill/>
            </a:ln>
            <a:effectLst/>
            <a:latin typeface="Courier New" pitchFamily="48"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template.thmx</Template>
  <TotalTime>3010</TotalTime>
  <Words>3395</Words>
  <Application>Microsoft Macintosh PowerPoint</Application>
  <PresentationFormat>On-screen Show (4:3)</PresentationFormat>
  <Paragraphs>624</Paragraphs>
  <Slides>82</Slides>
  <Notes>50</Notes>
  <HiddenSlides>0</HiddenSlides>
  <MMClips>0</MMClips>
  <ScaleCrop>false</ScaleCrop>
  <HeadingPairs>
    <vt:vector size="4" baseType="variant">
      <vt:variant>
        <vt:lpstr>Theme</vt:lpstr>
      </vt:variant>
      <vt:variant>
        <vt:i4>1</vt:i4>
      </vt:variant>
      <vt:variant>
        <vt:lpstr>Slide Titles</vt:lpstr>
      </vt:variant>
      <vt:variant>
        <vt:i4>82</vt:i4>
      </vt:variant>
    </vt:vector>
  </HeadingPairs>
  <TitlesOfParts>
    <vt:vector size="83" baseType="lpstr">
      <vt:lpstr>template</vt:lpstr>
      <vt:lpstr>Android Overview</vt:lpstr>
      <vt:lpstr>Why Android?</vt:lpstr>
      <vt:lpstr>Why Android? (cont.)</vt:lpstr>
      <vt:lpstr>Why Android? (cont.)</vt:lpstr>
      <vt:lpstr>Why Android? (cont.)</vt:lpstr>
      <vt:lpstr>Features</vt:lpstr>
      <vt:lpstr>Features (cont.)</vt:lpstr>
      <vt:lpstr>Features (cont.)</vt:lpstr>
      <vt:lpstr>Features (cont.)</vt:lpstr>
      <vt:lpstr>Android Applications</vt:lpstr>
      <vt:lpstr>Android App Stores</vt:lpstr>
      <vt:lpstr>Android App Categories</vt:lpstr>
      <vt:lpstr>Android Versions</vt:lpstr>
      <vt:lpstr>Android Version History</vt:lpstr>
      <vt:lpstr>Android Version History</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History (cont.)</vt:lpstr>
      <vt:lpstr>Android Version Distribution</vt:lpstr>
      <vt:lpstr>Android Version Distribution</vt:lpstr>
      <vt:lpstr>Android Version Distribution</vt:lpstr>
      <vt:lpstr>Android Architecture</vt:lpstr>
      <vt:lpstr>Android Architecture</vt:lpstr>
      <vt:lpstr>Android Architecture (cont.)</vt:lpstr>
      <vt:lpstr>Android Architecture (cont.)</vt:lpstr>
      <vt:lpstr>Android Architecture (cont.)</vt:lpstr>
      <vt:lpstr>Android Libraries</vt:lpstr>
      <vt:lpstr>Android Libraries (cont.)</vt:lpstr>
      <vt:lpstr>Android Architecture (cont.)</vt:lpstr>
      <vt:lpstr>Android Architecture (cont.)</vt:lpstr>
      <vt:lpstr>Android Architecture (cont.)</vt:lpstr>
      <vt:lpstr>Android Architecture (cont.)</vt:lpstr>
      <vt:lpstr>Android Architecture (cont.)</vt:lpstr>
      <vt:lpstr>Android Architecture (cont.)</vt:lpstr>
      <vt:lpstr>Application Components</vt:lpstr>
      <vt:lpstr>Application Components</vt:lpstr>
      <vt:lpstr>Application Components (cont.)</vt:lpstr>
      <vt:lpstr>Application Components (cont.)</vt:lpstr>
      <vt:lpstr>Application Components (cont.)</vt:lpstr>
      <vt:lpstr>Application Components (cont.)</vt:lpstr>
      <vt:lpstr>Application Components (cont.)</vt:lpstr>
      <vt:lpstr>Application Components (cont.)</vt:lpstr>
      <vt:lpstr>Sources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App Design and Development</dc:title>
  <dc:creator>Julius</dc:creator>
  <cp:lastModifiedBy>Joan Peralta</cp:lastModifiedBy>
  <cp:revision>97</cp:revision>
  <dcterms:created xsi:type="dcterms:W3CDTF">2018-09-03T18:20:11Z</dcterms:created>
  <dcterms:modified xsi:type="dcterms:W3CDTF">2019-09-23T14:25:19Z</dcterms:modified>
</cp:coreProperties>
</file>

<file path=docProps/thumbnail.jpeg>
</file>